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6" r:id="rId5"/>
    <p:sldId id="257" r:id="rId6"/>
  </p:sldIdLst>
  <p:sldSz cx="43891200" cy="32918400"/>
  <p:notesSz cx="7004050" cy="9290050"/>
  <p:defaultText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33"/>
    <a:srgbClr val="EFEFEF"/>
    <a:srgbClr val="E31837"/>
    <a:srgbClr val="B0112A"/>
    <a:srgbClr val="921427"/>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25" autoAdjust="0"/>
    <p:restoredTop sz="95788" autoAdjust="0"/>
  </p:normalViewPr>
  <p:slideViewPr>
    <p:cSldViewPr>
      <p:cViewPr varScale="1">
        <p:scale>
          <a:sx n="22" d="100"/>
          <a:sy n="22" d="100"/>
        </p:scale>
        <p:origin x="2160" y="296"/>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sorterViewPr>
    <p:cViewPr>
      <p:scale>
        <a:sx n="93" d="100"/>
        <a:sy n="9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67163" y="0"/>
            <a:ext cx="3035300" cy="465138"/>
          </a:xfrm>
          <a:prstGeom prst="rect">
            <a:avLst/>
          </a:prstGeom>
        </p:spPr>
        <p:txBody>
          <a:bodyPr vert="horz" lIns="91440" tIns="45720" rIns="91440" bIns="45720" rtlCol="0"/>
          <a:lstStyle>
            <a:lvl1pPr algn="r">
              <a:defRPr sz="1200"/>
            </a:lvl1pPr>
          </a:lstStyle>
          <a:p>
            <a:fld id="{7478713E-0AE2-0F40-A495-CD44175E51FA}" type="datetimeFigureOut">
              <a:rPr lang="en-US" smtClean="0"/>
              <a:t>1/24/25</a:t>
            </a:fld>
            <a:endParaRPr lang="en-US"/>
          </a:p>
        </p:txBody>
      </p:sp>
      <p:sp>
        <p:nvSpPr>
          <p:cNvPr id="4" name="Slide Image Placeholder 3"/>
          <p:cNvSpPr>
            <a:spLocks noGrp="1" noRot="1" noChangeAspect="1"/>
          </p:cNvSpPr>
          <p:nvPr>
            <p:ph type="sldImg" idx="2"/>
          </p:nvPr>
        </p:nvSpPr>
        <p:spPr>
          <a:xfrm>
            <a:off x="1411288" y="1162050"/>
            <a:ext cx="4181475" cy="31353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0088" y="4470400"/>
            <a:ext cx="5603875" cy="36591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4913"/>
            <a:ext cx="3035300" cy="4651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67163" y="8824913"/>
            <a:ext cx="3035300" cy="465137"/>
          </a:xfrm>
          <a:prstGeom prst="rect">
            <a:avLst/>
          </a:prstGeom>
        </p:spPr>
        <p:txBody>
          <a:bodyPr vert="horz" lIns="91440" tIns="45720" rIns="91440" bIns="45720" rtlCol="0" anchor="b"/>
          <a:lstStyle>
            <a:lvl1pPr algn="r">
              <a:defRPr sz="1200"/>
            </a:lvl1pPr>
          </a:lstStyle>
          <a:p>
            <a:fld id="{8958F676-1F25-6F4C-B0AF-E7EE3ECA85B8}" type="slidenum">
              <a:rPr lang="en-US" smtClean="0"/>
              <a:t>‹#›</a:t>
            </a:fld>
            <a:endParaRPr lang="en-US"/>
          </a:p>
        </p:txBody>
      </p:sp>
    </p:spTree>
    <p:extLst>
      <p:ext uri="{BB962C8B-B14F-4D97-AF65-F5344CB8AC3E}">
        <p14:creationId xmlns:p14="http://schemas.microsoft.com/office/powerpoint/2010/main" val="293143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58F676-1F25-6F4C-B0AF-E7EE3ECA85B8}" type="slidenum">
              <a:rPr lang="en-US" smtClean="0"/>
              <a:t>1</a:t>
            </a:fld>
            <a:endParaRPr lang="en-US"/>
          </a:p>
        </p:txBody>
      </p:sp>
    </p:spTree>
    <p:extLst>
      <p:ext uri="{BB962C8B-B14F-4D97-AF65-F5344CB8AC3E}">
        <p14:creationId xmlns:p14="http://schemas.microsoft.com/office/powerpoint/2010/main" val="3935113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FCD6BC-ADD2-6EEA-E734-18E22411059E}"/>
              </a:ext>
            </a:extLst>
          </p:cNvPr>
          <p:cNvSpPr/>
          <p:nvPr userDrawn="1"/>
        </p:nvSpPr>
        <p:spPr>
          <a:xfrm>
            <a:off x="-3" y="0"/>
            <a:ext cx="43891203" cy="4114800"/>
          </a:xfrm>
          <a:prstGeom prst="rect">
            <a:avLst/>
          </a:prstGeom>
          <a:solidFill>
            <a:srgbClr val="CC003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D7EAA0D-1963-9629-7F42-C5845E0D479E}"/>
              </a:ext>
            </a:extLst>
          </p:cNvPr>
          <p:cNvSpPr/>
          <p:nvPr userDrawn="1"/>
        </p:nvSpPr>
        <p:spPr>
          <a:xfrm>
            <a:off x="-3" y="4079630"/>
            <a:ext cx="43891202" cy="2883876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29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85D6BDF-9D0E-4E2B-85B8-D8F4790360C9}" type="datetimeFigureOut">
              <a:rPr lang="en-US" smtClean="0"/>
              <a:t>1/24/25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329128" tIns="164564" rIns="329128" bIns="164564" rtlCol="0" anchor="ctr">
            <a:normAutofit/>
          </a:bodyPr>
          <a:lstStyle/>
          <a:p>
            <a:r>
              <a:rPr lang="en-US" dirty="0"/>
              <a:t>Click to edit Master title style</a:t>
            </a:r>
          </a:p>
        </p:txBody>
      </p:sp>
      <p:sp>
        <p:nvSpPr>
          <p:cNvPr id="3" name="Text Placeholder 2"/>
          <p:cNvSpPr>
            <a:spLocks noGrp="1"/>
          </p:cNvSpPr>
          <p:nvPr>
            <p:ph type="body" idx="1"/>
          </p:nvPr>
        </p:nvSpPr>
        <p:spPr>
          <a:xfrm>
            <a:off x="2194560" y="7680963"/>
            <a:ext cx="39502080" cy="21724623"/>
          </a:xfrm>
          <a:prstGeom prst="rect">
            <a:avLst/>
          </a:prstGeom>
        </p:spPr>
        <p:txBody>
          <a:bodyPr vert="horz" lIns="329128" tIns="164564" rIns="329128" bIns="164564"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194560" y="30510483"/>
            <a:ext cx="10241280" cy="1752600"/>
          </a:xfrm>
          <a:prstGeom prst="rect">
            <a:avLst/>
          </a:prstGeom>
        </p:spPr>
        <p:txBody>
          <a:bodyPr vert="horz" lIns="329128" tIns="164564" rIns="329128" bIns="164564" rtlCol="0" anchor="ctr"/>
          <a:lstStyle>
            <a:lvl1pPr algn="l">
              <a:defRPr sz="4400">
                <a:solidFill>
                  <a:schemeClr val="tx1">
                    <a:tint val="75000"/>
                  </a:schemeClr>
                </a:solidFill>
              </a:defRPr>
            </a:lvl1pPr>
          </a:lstStyle>
          <a:p>
            <a:fld id="{985D6BDF-9D0E-4E2B-85B8-D8F4790360C9}" type="datetimeFigureOut">
              <a:rPr lang="en-US" smtClean="0"/>
              <a:t>1/24/25</a:t>
            </a:fld>
            <a:endParaRPr lang="en-US" dirty="0"/>
          </a:p>
        </p:txBody>
      </p:sp>
      <p:sp>
        <p:nvSpPr>
          <p:cNvPr id="5" name="Footer Placeholder 4"/>
          <p:cNvSpPr>
            <a:spLocks noGrp="1"/>
          </p:cNvSpPr>
          <p:nvPr>
            <p:ph type="ftr" sz="quarter" idx="3"/>
          </p:nvPr>
        </p:nvSpPr>
        <p:spPr>
          <a:xfrm>
            <a:off x="14996160" y="30510483"/>
            <a:ext cx="13898880" cy="1752600"/>
          </a:xfrm>
          <a:prstGeom prst="rect">
            <a:avLst/>
          </a:prstGeom>
        </p:spPr>
        <p:txBody>
          <a:bodyPr vert="horz" lIns="329128" tIns="164564" rIns="329128" bIns="164564" rtlCol="0" anchor="ctr"/>
          <a:lstStyle>
            <a:lvl1pPr algn="ctr">
              <a:defRPr sz="4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1455360" y="30510483"/>
            <a:ext cx="10241280" cy="1752600"/>
          </a:xfrm>
          <a:prstGeom prst="rect">
            <a:avLst/>
          </a:prstGeom>
        </p:spPr>
        <p:txBody>
          <a:bodyPr vert="horz" lIns="329128" tIns="164564" rIns="329128" bIns="164564" rtlCol="0" anchor="ctr"/>
          <a:lstStyle>
            <a:lvl1pPr algn="r">
              <a:defRPr sz="44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3291279" rtl="0" eaLnBrk="1" latinLnBrk="0" hangingPunct="1">
        <a:spcBef>
          <a:spcPct val="0"/>
        </a:spcBef>
        <a:buNone/>
        <a:defRPr sz="6000" kern="1200">
          <a:solidFill>
            <a:schemeClr val="tx1"/>
          </a:solidFill>
          <a:latin typeface="+mj-lt"/>
          <a:ea typeface="+mj-ea"/>
          <a:cs typeface="+mj-cs"/>
        </a:defRPr>
      </a:lvl1pPr>
    </p:titleStyle>
    <p:bodyStyle>
      <a:lvl1pPr marL="342842"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85683"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2pPr>
      <a:lvl3pPr marL="1028525"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371366"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1714209"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905101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65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2297"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936"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87411" y="457200"/>
            <a:ext cx="28441343" cy="19234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37137" tIns="342842" rIns="137137" bIns="34284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bg1"/>
                </a:solidFill>
                <a:latin typeface="+mn-lt"/>
              </a:rPr>
              <a:t>Title</a:t>
            </a:r>
            <a:endParaRPr lang="en-US" sz="8000" b="1" i="1" baseline="30000" dirty="0">
              <a:solidFill>
                <a:schemeClr val="bg1"/>
              </a:solidFill>
              <a:latin typeface="+mn-lt"/>
            </a:endParaRPr>
          </a:p>
        </p:txBody>
      </p:sp>
      <p:sp>
        <p:nvSpPr>
          <p:cNvPr id="5" name="Text Box 123"/>
          <p:cNvSpPr txBox="1">
            <a:spLocks noChangeArrowheads="1"/>
          </p:cNvSpPr>
          <p:nvPr/>
        </p:nvSpPr>
        <p:spPr bwMode="auto">
          <a:xfrm>
            <a:off x="487411" y="2209800"/>
            <a:ext cx="28441343"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137137" rIns="137137" bIns="137137"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dirty="0">
                <a:solidFill>
                  <a:srgbClr val="FFFFFF"/>
                </a:solidFill>
                <a:latin typeface="+mn-lt"/>
              </a:rPr>
              <a:t>Authors</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rcRect/>
          <a:stretch/>
        </p:blipFill>
        <p:spPr>
          <a:xfrm>
            <a:off x="32731881" y="990600"/>
            <a:ext cx="7383437" cy="2188766"/>
          </a:xfrm>
          <a:prstGeom prst="rect">
            <a:avLst/>
          </a:prstGeom>
        </p:spPr>
      </p:pic>
      <p:sp>
        <p:nvSpPr>
          <p:cNvPr id="38" name="Rectangle 37">
            <a:extLst>
              <a:ext uri="{FF2B5EF4-FFF2-40B4-BE49-F238E27FC236}">
                <a16:creationId xmlns:a16="http://schemas.microsoft.com/office/drawing/2014/main" id="{2361E3B6-EEDC-A995-09F2-72CC197DEE61}"/>
              </a:ext>
            </a:extLst>
          </p:cNvPr>
          <p:cNvSpPr/>
          <p:nvPr/>
        </p:nvSpPr>
        <p:spPr>
          <a:xfrm>
            <a:off x="509296" y="4457933"/>
            <a:ext cx="13906321" cy="101453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000" dirty="0">
              <a:solidFill>
                <a:schemeClr val="tx1"/>
              </a:solidFill>
            </a:endParaRPr>
          </a:p>
        </p:txBody>
      </p:sp>
      <p:sp>
        <p:nvSpPr>
          <p:cNvPr id="39" name="TextBox 38">
            <a:extLst>
              <a:ext uri="{FF2B5EF4-FFF2-40B4-BE49-F238E27FC236}">
                <a16:creationId xmlns:a16="http://schemas.microsoft.com/office/drawing/2014/main" id="{0B101EF3-AB85-F525-3A56-087B84BE5CD2}"/>
              </a:ext>
            </a:extLst>
          </p:cNvPr>
          <p:cNvSpPr txBox="1"/>
          <p:nvPr/>
        </p:nvSpPr>
        <p:spPr>
          <a:xfrm>
            <a:off x="642556" y="4587535"/>
            <a:ext cx="13639800" cy="769441"/>
          </a:xfrm>
          <a:prstGeom prst="rect">
            <a:avLst/>
          </a:prstGeom>
          <a:solidFill>
            <a:srgbClr val="CC0033"/>
          </a:solidFill>
        </p:spPr>
        <p:txBody>
          <a:bodyPr wrap="square" rtlCol="0">
            <a:spAutoFit/>
          </a:bodyPr>
          <a:lstStyle/>
          <a:p>
            <a:pPr algn="ctr"/>
            <a:r>
              <a:rPr lang="en-US" sz="4400" b="1" dirty="0">
                <a:solidFill>
                  <a:schemeClr val="bg1"/>
                </a:solidFill>
              </a:rPr>
              <a:t>Abstract</a:t>
            </a:r>
          </a:p>
        </p:txBody>
      </p:sp>
      <p:sp>
        <p:nvSpPr>
          <p:cNvPr id="40" name="Rectangle 39">
            <a:extLst>
              <a:ext uri="{FF2B5EF4-FFF2-40B4-BE49-F238E27FC236}">
                <a16:creationId xmlns:a16="http://schemas.microsoft.com/office/drawing/2014/main" id="{C861513F-28BE-FE77-CD3E-B49BC1C8707C}"/>
              </a:ext>
            </a:extLst>
          </p:cNvPr>
          <p:cNvSpPr/>
          <p:nvPr/>
        </p:nvSpPr>
        <p:spPr>
          <a:xfrm>
            <a:off x="15022433" y="4471632"/>
            <a:ext cx="28365579" cy="101453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000" dirty="0">
              <a:solidFill>
                <a:schemeClr val="tx1"/>
              </a:solidFill>
            </a:endParaRPr>
          </a:p>
        </p:txBody>
      </p:sp>
      <p:sp>
        <p:nvSpPr>
          <p:cNvPr id="41" name="TextBox 40">
            <a:extLst>
              <a:ext uri="{FF2B5EF4-FFF2-40B4-BE49-F238E27FC236}">
                <a16:creationId xmlns:a16="http://schemas.microsoft.com/office/drawing/2014/main" id="{F16F59D4-54CC-5F65-E47D-41C9A32F9352}"/>
              </a:ext>
            </a:extLst>
          </p:cNvPr>
          <p:cNvSpPr txBox="1"/>
          <p:nvPr/>
        </p:nvSpPr>
        <p:spPr>
          <a:xfrm>
            <a:off x="15155693" y="4601234"/>
            <a:ext cx="28114836" cy="769441"/>
          </a:xfrm>
          <a:prstGeom prst="rect">
            <a:avLst/>
          </a:prstGeom>
          <a:solidFill>
            <a:srgbClr val="CC0033"/>
          </a:solidFill>
        </p:spPr>
        <p:txBody>
          <a:bodyPr wrap="square" rtlCol="0">
            <a:spAutoFit/>
          </a:bodyPr>
          <a:lstStyle/>
          <a:p>
            <a:pPr algn="ctr"/>
            <a:r>
              <a:rPr lang="en-US" sz="4400" b="1" dirty="0">
                <a:solidFill>
                  <a:schemeClr val="bg1"/>
                </a:solidFill>
              </a:rPr>
              <a:t>Methods and Materials</a:t>
            </a:r>
          </a:p>
        </p:txBody>
      </p:sp>
      <p:sp>
        <p:nvSpPr>
          <p:cNvPr id="42" name="Rectangle 41">
            <a:extLst>
              <a:ext uri="{FF2B5EF4-FFF2-40B4-BE49-F238E27FC236}">
                <a16:creationId xmlns:a16="http://schemas.microsoft.com/office/drawing/2014/main" id="{FC44BBF7-4582-D34B-B496-61ECA6094A09}"/>
              </a:ext>
            </a:extLst>
          </p:cNvPr>
          <p:cNvSpPr/>
          <p:nvPr/>
        </p:nvSpPr>
        <p:spPr>
          <a:xfrm>
            <a:off x="487411" y="15007328"/>
            <a:ext cx="13906321" cy="1189127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000" dirty="0">
              <a:solidFill>
                <a:schemeClr val="tx1"/>
              </a:solidFill>
            </a:endParaRPr>
          </a:p>
        </p:txBody>
      </p:sp>
      <p:sp>
        <p:nvSpPr>
          <p:cNvPr id="43" name="TextBox 42">
            <a:extLst>
              <a:ext uri="{FF2B5EF4-FFF2-40B4-BE49-F238E27FC236}">
                <a16:creationId xmlns:a16="http://schemas.microsoft.com/office/drawing/2014/main" id="{B3EA3FA7-9009-57BD-4A53-F71B43039E94}"/>
              </a:ext>
            </a:extLst>
          </p:cNvPr>
          <p:cNvSpPr txBox="1"/>
          <p:nvPr/>
        </p:nvSpPr>
        <p:spPr>
          <a:xfrm>
            <a:off x="620671" y="15136930"/>
            <a:ext cx="13639800" cy="769441"/>
          </a:xfrm>
          <a:prstGeom prst="rect">
            <a:avLst/>
          </a:prstGeom>
          <a:solidFill>
            <a:srgbClr val="CC0033"/>
          </a:solidFill>
        </p:spPr>
        <p:txBody>
          <a:bodyPr wrap="square" rtlCol="0">
            <a:spAutoFit/>
          </a:bodyPr>
          <a:lstStyle/>
          <a:p>
            <a:pPr algn="ctr"/>
            <a:r>
              <a:rPr lang="en-US" sz="4400" b="1" dirty="0">
                <a:solidFill>
                  <a:schemeClr val="bg1"/>
                </a:solidFill>
              </a:rPr>
              <a:t>Background</a:t>
            </a:r>
          </a:p>
        </p:txBody>
      </p:sp>
      <p:sp>
        <p:nvSpPr>
          <p:cNvPr id="44" name="Rectangle 43">
            <a:extLst>
              <a:ext uri="{FF2B5EF4-FFF2-40B4-BE49-F238E27FC236}">
                <a16:creationId xmlns:a16="http://schemas.microsoft.com/office/drawing/2014/main" id="{16093151-1AAF-AB98-0A1C-C113A8A23043}"/>
              </a:ext>
            </a:extLst>
          </p:cNvPr>
          <p:cNvSpPr/>
          <p:nvPr/>
        </p:nvSpPr>
        <p:spPr>
          <a:xfrm>
            <a:off x="15022433" y="15005287"/>
            <a:ext cx="13906321" cy="1737971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000" dirty="0">
              <a:solidFill>
                <a:schemeClr val="tx1"/>
              </a:solidFill>
            </a:endParaRPr>
          </a:p>
        </p:txBody>
      </p:sp>
      <p:sp>
        <p:nvSpPr>
          <p:cNvPr id="45" name="TextBox 44">
            <a:extLst>
              <a:ext uri="{FF2B5EF4-FFF2-40B4-BE49-F238E27FC236}">
                <a16:creationId xmlns:a16="http://schemas.microsoft.com/office/drawing/2014/main" id="{97FC2F82-14F5-4ED0-2E83-1620101D4138}"/>
              </a:ext>
            </a:extLst>
          </p:cNvPr>
          <p:cNvSpPr txBox="1"/>
          <p:nvPr/>
        </p:nvSpPr>
        <p:spPr>
          <a:xfrm>
            <a:off x="15155693" y="15134889"/>
            <a:ext cx="13639800" cy="769441"/>
          </a:xfrm>
          <a:prstGeom prst="rect">
            <a:avLst/>
          </a:prstGeom>
          <a:solidFill>
            <a:srgbClr val="CC0033"/>
          </a:solidFill>
        </p:spPr>
        <p:txBody>
          <a:bodyPr wrap="square" rtlCol="0">
            <a:spAutoFit/>
          </a:bodyPr>
          <a:lstStyle/>
          <a:p>
            <a:pPr algn="ctr"/>
            <a:r>
              <a:rPr lang="en-US" sz="4400" b="1" dirty="0">
                <a:solidFill>
                  <a:schemeClr val="bg1"/>
                </a:solidFill>
              </a:rPr>
              <a:t>Results</a:t>
            </a:r>
          </a:p>
        </p:txBody>
      </p:sp>
      <p:sp>
        <p:nvSpPr>
          <p:cNvPr id="47" name="Rectangle 46">
            <a:extLst>
              <a:ext uri="{FF2B5EF4-FFF2-40B4-BE49-F238E27FC236}">
                <a16:creationId xmlns:a16="http://schemas.microsoft.com/office/drawing/2014/main" id="{B9CC41C8-B929-962F-52F5-4873CD4C0F24}"/>
              </a:ext>
            </a:extLst>
          </p:cNvPr>
          <p:cNvSpPr/>
          <p:nvPr/>
        </p:nvSpPr>
        <p:spPr>
          <a:xfrm>
            <a:off x="29497470" y="15002382"/>
            <a:ext cx="13906321" cy="1029601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000" dirty="0">
              <a:solidFill>
                <a:schemeClr val="tx1"/>
              </a:solidFill>
            </a:endParaRPr>
          </a:p>
        </p:txBody>
      </p:sp>
      <p:sp>
        <p:nvSpPr>
          <p:cNvPr id="52" name="TextBox 51">
            <a:extLst>
              <a:ext uri="{FF2B5EF4-FFF2-40B4-BE49-F238E27FC236}">
                <a16:creationId xmlns:a16="http://schemas.microsoft.com/office/drawing/2014/main" id="{664C1DC2-CBB4-D25A-5D78-E9616000CD11}"/>
              </a:ext>
            </a:extLst>
          </p:cNvPr>
          <p:cNvSpPr txBox="1"/>
          <p:nvPr/>
        </p:nvSpPr>
        <p:spPr>
          <a:xfrm>
            <a:off x="29630730" y="15131984"/>
            <a:ext cx="13639800" cy="769441"/>
          </a:xfrm>
          <a:prstGeom prst="rect">
            <a:avLst/>
          </a:prstGeom>
          <a:solidFill>
            <a:srgbClr val="CC0033"/>
          </a:solidFill>
        </p:spPr>
        <p:txBody>
          <a:bodyPr wrap="square" rtlCol="0">
            <a:spAutoFit/>
          </a:bodyPr>
          <a:lstStyle/>
          <a:p>
            <a:pPr algn="ctr"/>
            <a:r>
              <a:rPr lang="en-US" sz="4400" b="1" dirty="0">
                <a:solidFill>
                  <a:schemeClr val="bg1"/>
                </a:solidFill>
              </a:rPr>
              <a:t>Future Direction</a:t>
            </a:r>
          </a:p>
        </p:txBody>
      </p:sp>
      <p:sp>
        <p:nvSpPr>
          <p:cNvPr id="54" name="Rectangle 53">
            <a:extLst>
              <a:ext uri="{FF2B5EF4-FFF2-40B4-BE49-F238E27FC236}">
                <a16:creationId xmlns:a16="http://schemas.microsoft.com/office/drawing/2014/main" id="{AE5899DD-21D3-9BFF-0431-C9E3F062DE50}"/>
              </a:ext>
            </a:extLst>
          </p:cNvPr>
          <p:cNvSpPr/>
          <p:nvPr/>
        </p:nvSpPr>
        <p:spPr>
          <a:xfrm>
            <a:off x="29497470" y="25732068"/>
            <a:ext cx="13906321" cy="66529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000" dirty="0">
              <a:solidFill>
                <a:schemeClr val="tx1"/>
              </a:solidFill>
            </a:endParaRPr>
          </a:p>
        </p:txBody>
      </p:sp>
      <p:sp>
        <p:nvSpPr>
          <p:cNvPr id="55" name="TextBox 54">
            <a:extLst>
              <a:ext uri="{FF2B5EF4-FFF2-40B4-BE49-F238E27FC236}">
                <a16:creationId xmlns:a16="http://schemas.microsoft.com/office/drawing/2014/main" id="{9C3BB8C8-ACB8-07B3-4EEF-DE096DA4AED0}"/>
              </a:ext>
            </a:extLst>
          </p:cNvPr>
          <p:cNvSpPr txBox="1"/>
          <p:nvPr/>
        </p:nvSpPr>
        <p:spPr>
          <a:xfrm>
            <a:off x="29630730" y="25861670"/>
            <a:ext cx="13639800" cy="769441"/>
          </a:xfrm>
          <a:prstGeom prst="rect">
            <a:avLst/>
          </a:prstGeom>
          <a:solidFill>
            <a:srgbClr val="CC0033"/>
          </a:solidFill>
        </p:spPr>
        <p:txBody>
          <a:bodyPr wrap="square" rtlCol="0">
            <a:spAutoFit/>
          </a:bodyPr>
          <a:lstStyle/>
          <a:p>
            <a:pPr algn="ctr"/>
            <a:r>
              <a:rPr lang="en-US" sz="4400" b="1" dirty="0">
                <a:solidFill>
                  <a:schemeClr val="bg1"/>
                </a:solidFill>
              </a:rPr>
              <a:t>Acknowledgements</a:t>
            </a:r>
          </a:p>
        </p:txBody>
      </p:sp>
      <p:sp>
        <p:nvSpPr>
          <p:cNvPr id="56" name="Rectangle 55">
            <a:extLst>
              <a:ext uri="{FF2B5EF4-FFF2-40B4-BE49-F238E27FC236}">
                <a16:creationId xmlns:a16="http://schemas.microsoft.com/office/drawing/2014/main" id="{56F953AA-EDF1-6074-1434-C0C6889DE38E}"/>
              </a:ext>
            </a:extLst>
          </p:cNvPr>
          <p:cNvSpPr/>
          <p:nvPr/>
        </p:nvSpPr>
        <p:spPr>
          <a:xfrm>
            <a:off x="509296" y="27408468"/>
            <a:ext cx="13906321" cy="49765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sz="4000" dirty="0">
              <a:solidFill>
                <a:schemeClr val="tx1"/>
              </a:solidFill>
            </a:endParaRPr>
          </a:p>
        </p:txBody>
      </p:sp>
      <p:sp>
        <p:nvSpPr>
          <p:cNvPr id="57" name="TextBox 56">
            <a:extLst>
              <a:ext uri="{FF2B5EF4-FFF2-40B4-BE49-F238E27FC236}">
                <a16:creationId xmlns:a16="http://schemas.microsoft.com/office/drawing/2014/main" id="{9885A992-DC91-2E97-81B0-C7B85AE25BF6}"/>
              </a:ext>
            </a:extLst>
          </p:cNvPr>
          <p:cNvSpPr txBox="1"/>
          <p:nvPr/>
        </p:nvSpPr>
        <p:spPr>
          <a:xfrm>
            <a:off x="642556" y="27538070"/>
            <a:ext cx="13639800" cy="769441"/>
          </a:xfrm>
          <a:prstGeom prst="rect">
            <a:avLst/>
          </a:prstGeom>
          <a:solidFill>
            <a:srgbClr val="CC0033"/>
          </a:solidFill>
        </p:spPr>
        <p:txBody>
          <a:bodyPr wrap="square" rtlCol="0">
            <a:spAutoFit/>
          </a:bodyPr>
          <a:lstStyle/>
          <a:p>
            <a:pPr algn="ctr"/>
            <a:r>
              <a:rPr lang="en-US" sz="4400" b="1" dirty="0">
                <a:solidFill>
                  <a:schemeClr val="bg1"/>
                </a:solidFill>
              </a:rPr>
              <a:t>References</a:t>
            </a:r>
          </a:p>
        </p:txBody>
      </p:sp>
      <p:sp>
        <p:nvSpPr>
          <p:cNvPr id="2" name="TextBox 1">
            <a:extLst>
              <a:ext uri="{FF2B5EF4-FFF2-40B4-BE49-F238E27FC236}">
                <a16:creationId xmlns:a16="http://schemas.microsoft.com/office/drawing/2014/main" id="{9F55FC49-8D9A-A4D9-A70B-610354DC1128}"/>
              </a:ext>
            </a:extLst>
          </p:cNvPr>
          <p:cNvSpPr txBox="1"/>
          <p:nvPr/>
        </p:nvSpPr>
        <p:spPr>
          <a:xfrm>
            <a:off x="884662" y="5766082"/>
            <a:ext cx="13375809" cy="634718"/>
          </a:xfrm>
          <a:prstGeom prst="rect">
            <a:avLst/>
          </a:prstGeom>
          <a:noFill/>
        </p:spPr>
        <p:txBody>
          <a:bodyPr wrap="square" lIns="79925" tIns="39970" rIns="79925" bIns="39970" rtlCol="0">
            <a:spAutoFit/>
          </a:bodyPr>
          <a:lstStyle/>
          <a:p>
            <a:r>
              <a:rPr lang="en-US" sz="3600" b="0" baseline="0" dirty="0">
                <a:latin typeface="Calibri" panose="020F0502020204030204" pitchFamily="34" charset="0"/>
              </a:rPr>
              <a:t>Insert abstract here</a:t>
            </a:r>
          </a:p>
        </p:txBody>
      </p:sp>
      <p:sp>
        <p:nvSpPr>
          <p:cNvPr id="6" name="TextBox 5">
            <a:extLst>
              <a:ext uri="{FF2B5EF4-FFF2-40B4-BE49-F238E27FC236}">
                <a16:creationId xmlns:a16="http://schemas.microsoft.com/office/drawing/2014/main" id="{3DB364FA-A855-8954-BAFF-9B61D933B8BE}"/>
              </a:ext>
            </a:extLst>
          </p:cNvPr>
          <p:cNvSpPr txBox="1"/>
          <p:nvPr/>
        </p:nvSpPr>
        <p:spPr>
          <a:xfrm>
            <a:off x="15407486" y="5766081"/>
            <a:ext cx="27863043" cy="634718"/>
          </a:xfrm>
          <a:prstGeom prst="rect">
            <a:avLst/>
          </a:prstGeom>
          <a:noFill/>
        </p:spPr>
        <p:txBody>
          <a:bodyPr wrap="square" lIns="79925" tIns="39970" rIns="79925" bIns="39970" rtlCol="0">
            <a:spAutoFit/>
          </a:bodyPr>
          <a:lstStyle/>
          <a:p>
            <a:r>
              <a:rPr lang="en-US" sz="3600" b="0" baseline="0" dirty="0">
                <a:latin typeface="Calibri" panose="020F0502020204030204" pitchFamily="34" charset="0"/>
              </a:rPr>
              <a:t>Insert methods and materials here</a:t>
            </a:r>
          </a:p>
        </p:txBody>
      </p:sp>
      <p:sp>
        <p:nvSpPr>
          <p:cNvPr id="7" name="TextBox 6">
            <a:extLst>
              <a:ext uri="{FF2B5EF4-FFF2-40B4-BE49-F238E27FC236}">
                <a16:creationId xmlns:a16="http://schemas.microsoft.com/office/drawing/2014/main" id="{672568FE-10B0-1AA9-558B-D9A185842509}"/>
              </a:ext>
            </a:extLst>
          </p:cNvPr>
          <p:cNvSpPr txBox="1"/>
          <p:nvPr/>
        </p:nvSpPr>
        <p:spPr>
          <a:xfrm>
            <a:off x="884662" y="16306800"/>
            <a:ext cx="13375809" cy="634718"/>
          </a:xfrm>
          <a:prstGeom prst="rect">
            <a:avLst/>
          </a:prstGeom>
          <a:noFill/>
        </p:spPr>
        <p:txBody>
          <a:bodyPr wrap="square" lIns="79925" tIns="39970" rIns="79925" bIns="39970" rtlCol="0">
            <a:spAutoFit/>
          </a:bodyPr>
          <a:lstStyle/>
          <a:p>
            <a:r>
              <a:rPr lang="en-US" sz="3600" b="0" baseline="0" dirty="0">
                <a:latin typeface="Calibri" panose="020F0502020204030204" pitchFamily="34" charset="0"/>
              </a:rPr>
              <a:t>Insert </a:t>
            </a:r>
            <a:r>
              <a:rPr lang="en-US" sz="3600" dirty="0">
                <a:latin typeface="Calibri" panose="020F0502020204030204" pitchFamily="34" charset="0"/>
              </a:rPr>
              <a:t>background</a:t>
            </a:r>
            <a:r>
              <a:rPr lang="en-US" sz="3600" b="0" baseline="0" dirty="0">
                <a:latin typeface="Calibri" panose="020F0502020204030204" pitchFamily="34" charset="0"/>
              </a:rPr>
              <a:t> here</a:t>
            </a:r>
          </a:p>
        </p:txBody>
      </p:sp>
      <p:sp>
        <p:nvSpPr>
          <p:cNvPr id="8" name="TextBox 7">
            <a:extLst>
              <a:ext uri="{FF2B5EF4-FFF2-40B4-BE49-F238E27FC236}">
                <a16:creationId xmlns:a16="http://schemas.microsoft.com/office/drawing/2014/main" id="{029D2600-6D95-F88B-1E43-0624BFAFEF01}"/>
              </a:ext>
            </a:extLst>
          </p:cNvPr>
          <p:cNvSpPr txBox="1"/>
          <p:nvPr/>
        </p:nvSpPr>
        <p:spPr>
          <a:xfrm>
            <a:off x="15246120" y="16306800"/>
            <a:ext cx="13549373" cy="634718"/>
          </a:xfrm>
          <a:prstGeom prst="rect">
            <a:avLst/>
          </a:prstGeom>
          <a:noFill/>
        </p:spPr>
        <p:txBody>
          <a:bodyPr wrap="square" lIns="79925" tIns="39970" rIns="79925" bIns="39970" rtlCol="0">
            <a:spAutoFit/>
          </a:bodyPr>
          <a:lstStyle/>
          <a:p>
            <a:r>
              <a:rPr lang="en-US" sz="3600" b="0" baseline="0" dirty="0">
                <a:latin typeface="Calibri" panose="020F0502020204030204" pitchFamily="34" charset="0"/>
              </a:rPr>
              <a:t>Insert </a:t>
            </a:r>
            <a:r>
              <a:rPr lang="en-US" sz="3600" dirty="0">
                <a:latin typeface="Calibri" panose="020F0502020204030204" pitchFamily="34" charset="0"/>
              </a:rPr>
              <a:t>results</a:t>
            </a:r>
            <a:r>
              <a:rPr lang="en-US" sz="3600" b="0" baseline="0" dirty="0">
                <a:latin typeface="Calibri" panose="020F0502020204030204" pitchFamily="34" charset="0"/>
              </a:rPr>
              <a:t> here</a:t>
            </a:r>
          </a:p>
        </p:txBody>
      </p:sp>
      <p:sp>
        <p:nvSpPr>
          <p:cNvPr id="9" name="TextBox 8">
            <a:extLst>
              <a:ext uri="{FF2B5EF4-FFF2-40B4-BE49-F238E27FC236}">
                <a16:creationId xmlns:a16="http://schemas.microsoft.com/office/drawing/2014/main" id="{B9101BE5-C526-85B7-33BD-06B6F36962AF}"/>
              </a:ext>
            </a:extLst>
          </p:cNvPr>
          <p:cNvSpPr txBox="1"/>
          <p:nvPr/>
        </p:nvSpPr>
        <p:spPr>
          <a:xfrm>
            <a:off x="29715156" y="16306800"/>
            <a:ext cx="13549373" cy="634718"/>
          </a:xfrm>
          <a:prstGeom prst="rect">
            <a:avLst/>
          </a:prstGeom>
          <a:noFill/>
        </p:spPr>
        <p:txBody>
          <a:bodyPr wrap="square" lIns="79925" tIns="39970" rIns="79925" bIns="39970" rtlCol="0">
            <a:spAutoFit/>
          </a:bodyPr>
          <a:lstStyle/>
          <a:p>
            <a:r>
              <a:rPr lang="en-US" sz="3600" b="0" baseline="0" dirty="0">
                <a:latin typeface="Calibri" panose="020F0502020204030204" pitchFamily="34" charset="0"/>
              </a:rPr>
              <a:t>Insert </a:t>
            </a:r>
            <a:r>
              <a:rPr lang="en-US" sz="3600" dirty="0">
                <a:latin typeface="Calibri" panose="020F0502020204030204" pitchFamily="34" charset="0"/>
              </a:rPr>
              <a:t>future direction</a:t>
            </a:r>
            <a:r>
              <a:rPr lang="en-US" sz="3600" b="0" baseline="0" dirty="0">
                <a:latin typeface="Calibri" panose="020F0502020204030204" pitchFamily="34" charset="0"/>
              </a:rPr>
              <a:t> here</a:t>
            </a:r>
          </a:p>
        </p:txBody>
      </p:sp>
      <p:sp>
        <p:nvSpPr>
          <p:cNvPr id="10" name="TextBox 9">
            <a:extLst>
              <a:ext uri="{FF2B5EF4-FFF2-40B4-BE49-F238E27FC236}">
                <a16:creationId xmlns:a16="http://schemas.microsoft.com/office/drawing/2014/main" id="{6C6642FC-D39F-D09B-A202-5EFADA78B912}"/>
              </a:ext>
            </a:extLst>
          </p:cNvPr>
          <p:cNvSpPr txBox="1"/>
          <p:nvPr/>
        </p:nvSpPr>
        <p:spPr>
          <a:xfrm>
            <a:off x="884662" y="28727400"/>
            <a:ext cx="13375809" cy="634718"/>
          </a:xfrm>
          <a:prstGeom prst="rect">
            <a:avLst/>
          </a:prstGeom>
          <a:noFill/>
        </p:spPr>
        <p:txBody>
          <a:bodyPr wrap="square" lIns="79925" tIns="39970" rIns="79925" bIns="39970" rtlCol="0">
            <a:spAutoFit/>
          </a:bodyPr>
          <a:lstStyle/>
          <a:p>
            <a:r>
              <a:rPr lang="en-US" sz="3600" b="0" baseline="0" dirty="0">
                <a:latin typeface="Calibri" panose="020F0502020204030204" pitchFamily="34" charset="0"/>
              </a:rPr>
              <a:t>Insert references here</a:t>
            </a:r>
          </a:p>
        </p:txBody>
      </p:sp>
      <p:sp>
        <p:nvSpPr>
          <p:cNvPr id="11" name="TextBox 10">
            <a:extLst>
              <a:ext uri="{FF2B5EF4-FFF2-40B4-BE49-F238E27FC236}">
                <a16:creationId xmlns:a16="http://schemas.microsoft.com/office/drawing/2014/main" id="{2ABBA1E1-D23F-48F7-98D0-B1BADB925C68}"/>
              </a:ext>
            </a:extLst>
          </p:cNvPr>
          <p:cNvSpPr txBox="1"/>
          <p:nvPr/>
        </p:nvSpPr>
        <p:spPr>
          <a:xfrm>
            <a:off x="29715156" y="27051000"/>
            <a:ext cx="13549373" cy="634718"/>
          </a:xfrm>
          <a:prstGeom prst="rect">
            <a:avLst/>
          </a:prstGeom>
          <a:noFill/>
        </p:spPr>
        <p:txBody>
          <a:bodyPr wrap="square" lIns="79925" tIns="39970" rIns="79925" bIns="39970" rtlCol="0">
            <a:spAutoFit/>
          </a:bodyPr>
          <a:lstStyle/>
          <a:p>
            <a:r>
              <a:rPr lang="en-US" sz="3600" b="0" baseline="0" dirty="0">
                <a:latin typeface="Calibri" panose="020F0502020204030204" pitchFamily="34" charset="0"/>
              </a:rPr>
              <a:t>Insert acknowledgements here</a:t>
            </a:r>
          </a:p>
        </p:txBody>
      </p:sp>
    </p:spTree>
    <p:extLst>
      <p:ext uri="{BB962C8B-B14F-4D97-AF65-F5344CB8AC3E}">
        <p14:creationId xmlns:p14="http://schemas.microsoft.com/office/powerpoint/2010/main" val="2251251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25276B3-AB69-9B8E-1F3C-E6EA5CFFA674}"/>
              </a:ext>
            </a:extLst>
          </p:cNvPr>
          <p:cNvSpPr txBox="1"/>
          <p:nvPr/>
        </p:nvSpPr>
        <p:spPr>
          <a:xfrm>
            <a:off x="4691269" y="3948082"/>
            <a:ext cx="30493253" cy="25022235"/>
          </a:xfrm>
          <a:prstGeom prst="rect">
            <a:avLst/>
          </a:prstGeom>
          <a:noFill/>
        </p:spPr>
        <p:txBody>
          <a:bodyPr wrap="square" rtlCol="0">
            <a:spAutoFit/>
          </a:bodyPr>
          <a:lstStyle/>
          <a:p>
            <a:pPr marL="0" marR="0">
              <a:spcBef>
                <a:spcPts val="0"/>
              </a:spcBef>
              <a:spcAft>
                <a:spcPts val="0"/>
              </a:spcAft>
            </a:pPr>
            <a:r>
              <a:rPr lang="en-US" sz="60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Guidelines</a:t>
            </a:r>
          </a:p>
          <a:p>
            <a:pPr marL="0" marR="0">
              <a:spcBef>
                <a:spcPts val="0"/>
              </a:spcBef>
              <a:spcAft>
                <a:spcPts val="0"/>
              </a:spcAft>
            </a:pPr>
            <a:endParaRPr lang="en-US" sz="5400" b="1" kern="100" dirty="0">
              <a:solidFill>
                <a:srgbClr val="CD0033"/>
              </a:solidFill>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Poster Print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poster template is 36” high by 48” wide. It can be used to print any poster with a 3:4 aspect ratio.</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Placeholders: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various elements included in this poster are ones we often see in medical, research, and scientific posters. Feel free to edit, move, add, and delete items, or change the layout to suit your needs. Always check with your conference organizer for specific requirements.</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Image Quality:</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You can place digital photos or logo art in your poster file by selecting the Insert, Picture command, or by using standard copy &amp; paste. For best results, all graphic elements should be at least 150-200 pixels per inch in their final printed size. For instance, a 1600 x 1200 pixel photo will usually look fine up to 8“-10” wide on your printed poster.</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Please note that graphics from websites (such as the logo on your hospital's or university's home page) will only be 72dpi and not suitable for printing.</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 </a:t>
            </a:r>
          </a:p>
          <a:p>
            <a:pPr marL="0" marR="0">
              <a:spcBef>
                <a:spcPts val="0"/>
              </a:spcBef>
              <a:spcAft>
                <a:spcPts val="0"/>
              </a:spcAft>
            </a:pPr>
            <a:r>
              <a:rPr lang="en-US" sz="5400" b="1" kern="100" dirty="0">
                <a:solidFill>
                  <a:srgbClr val="CD0033"/>
                </a:solidFill>
                <a:effectLst/>
                <a:latin typeface="Calibri" panose="020F0502020204030204" pitchFamily="34" charset="0"/>
                <a:ea typeface="Aptos" panose="020B0004020202020204" pitchFamily="34" charset="0"/>
                <a:cs typeface="Calibri" panose="020F0502020204030204" pitchFamily="34" charset="0"/>
              </a:rPr>
              <a:t>Change Color Theme:</a:t>
            </a: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This template is designed to use the built-in color themes in the newer versions of PowerPoint.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To change the color theme, select the Design tab, then select the Colors drop-down list.</a:t>
            </a:r>
          </a:p>
          <a:p>
            <a:pPr marL="0" marR="0">
              <a:spcBef>
                <a:spcPts val="0"/>
              </a:spcBef>
              <a:spcAft>
                <a:spcPts val="0"/>
              </a:spcAft>
            </a:pPr>
            <a:endParaRPr lang="en-US" sz="5400" kern="100" dirty="0">
              <a:effectLst/>
              <a:latin typeface="Calibri" panose="020F0502020204030204" pitchFamily="34" charset="0"/>
              <a:ea typeface="Aptos" panose="020B0004020202020204" pitchFamily="34" charset="0"/>
              <a:cs typeface="Calibri" panose="020F0502020204030204" pitchFamily="34" charset="0"/>
            </a:endParaRPr>
          </a:p>
          <a:p>
            <a:pPr marL="0" marR="0">
              <a:spcBef>
                <a:spcPts val="0"/>
              </a:spcBef>
              <a:spcAft>
                <a:spcPts val="0"/>
              </a:spcAft>
            </a:pPr>
            <a:r>
              <a:rPr lang="en-US" sz="5400" kern="100" dirty="0">
                <a:effectLst/>
                <a:latin typeface="Calibri" panose="020F0502020204030204" pitchFamily="34" charset="0"/>
                <a:ea typeface="Aptos" panose="020B0004020202020204" pitchFamily="34" charset="0"/>
                <a:cs typeface="Calibri" panose="020F0502020204030204" pitchFamily="34" charset="0"/>
              </a:rPr>
              <a:t>The default color theme for this template is “Office”, so you can always return to that after trying some of the alternatives.</a:t>
            </a:r>
          </a:p>
        </p:txBody>
      </p:sp>
    </p:spTree>
    <p:extLst>
      <p:ext uri="{BB962C8B-B14F-4D97-AF65-F5344CB8AC3E}">
        <p14:creationId xmlns:p14="http://schemas.microsoft.com/office/powerpoint/2010/main" val="9928513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7" ma:contentTypeDescription="Create a new document." ma:contentTypeScope="" ma:versionID="5fa979140ce30341f4780377ce301feb">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47d8b4c5f05c57c39bcda140eb90ea8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7A9B6F-F7B0-488B-B060-189C92005156}">
  <ds:schemaRefs>
    <ds:schemaRef ds:uri="http://schemas.microsoft.com/office/2006/metadata/properties"/>
    <ds:schemaRef ds:uri="http://schemas.microsoft.com/office/infopath/2007/PartnerControls"/>
    <ds:schemaRef ds:uri="113e35d5-149a-42d0-9759-7e4251ca70ae"/>
    <ds:schemaRef ds:uri="7ea28f75-b447-4008-abb1-f022e6a61489"/>
  </ds:schemaRefs>
</ds:datastoreItem>
</file>

<file path=customXml/itemProps2.xml><?xml version="1.0" encoding="utf-8"?>
<ds:datastoreItem xmlns:ds="http://schemas.openxmlformats.org/officeDocument/2006/customXml" ds:itemID="{976D5A13-A29E-45C7-92DA-B63CF26E1E35}">
  <ds:schemaRefs>
    <ds:schemaRef ds:uri="http://schemas.microsoft.com/sharepoint/v3/contenttype/forms"/>
  </ds:schemaRefs>
</ds:datastoreItem>
</file>

<file path=customXml/itemProps3.xml><?xml version="1.0" encoding="utf-8"?>
<ds:datastoreItem xmlns:ds="http://schemas.openxmlformats.org/officeDocument/2006/customXml" ds:itemID="{5E9CCA23-69F3-4070-8FAD-17F2B743B0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4924</TotalTime>
  <Words>365</Words>
  <Application>Microsoft Macintosh PowerPoint</Application>
  <PresentationFormat>Custom</PresentationFormat>
  <Paragraphs>38</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Office Theme</vt:lpstr>
      <vt:lpstr>PowerPoint Presentation</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dc:title>
  <dc:creator>Jay Larson</dc:creator>
  <dc:description>Quality poster printing
www.genigraphics.com
1-800-790-4001</dc:description>
  <cp:lastModifiedBy>Douglas Shelton</cp:lastModifiedBy>
  <cp:revision>191</cp:revision>
  <cp:lastPrinted>2013-02-12T02:21:55Z</cp:lastPrinted>
  <dcterms:created xsi:type="dcterms:W3CDTF">2013-02-10T21:14:48Z</dcterms:created>
  <dcterms:modified xsi:type="dcterms:W3CDTF">2025-01-24T15:49:10Z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Order">
    <vt:r8>22400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