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6" r:id="rId5"/>
    <p:sldId id="257" r:id="rId6"/>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D0033"/>
    <a:srgbClr val="CC0033"/>
    <a:srgbClr val="FFFCED"/>
    <a:srgbClr val="FFF6D4"/>
    <a:srgbClr val="E3E9EC"/>
    <a:srgbClr val="ECF2F4"/>
    <a:srgbClr val="3599DB"/>
    <a:srgbClr val="D95050"/>
    <a:srgbClr val="00BA00"/>
    <a:srgbClr val="3BA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90"/>
    <p:restoredTop sz="86349"/>
  </p:normalViewPr>
  <p:slideViewPr>
    <p:cSldViewPr snapToGrid="0" snapToObjects="1">
      <p:cViewPr varScale="1">
        <p:scale>
          <a:sx n="19" d="100"/>
          <a:sy n="19" d="100"/>
        </p:scale>
        <p:origin x="2856" y="336"/>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6AA64-1EEF-1A47-B131-83D221454E6F}" type="datetimeFigureOut">
              <a:rPr lang="en-US" smtClean="0"/>
              <a:t>1/24/25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C7823-A3B6-3C4B-A663-073F0685EA52}" type="slidenum">
              <a:rPr lang="en-US" smtClean="0"/>
              <a:t>‹#›</a:t>
            </a:fld>
            <a:endParaRPr lang="en-US"/>
          </a:p>
        </p:txBody>
      </p:sp>
    </p:spTree>
    <p:extLst>
      <p:ext uri="{BB962C8B-B14F-4D97-AF65-F5344CB8AC3E}">
        <p14:creationId xmlns:p14="http://schemas.microsoft.com/office/powerpoint/2010/main" val="34427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9C7823-A3B6-3C4B-A663-073F0685EA52}" type="slidenum">
              <a:rPr lang="en-US" smtClean="0"/>
              <a:t>1</a:t>
            </a:fld>
            <a:endParaRPr lang="en-US"/>
          </a:p>
        </p:txBody>
      </p:sp>
    </p:spTree>
    <p:extLst>
      <p:ext uri="{BB962C8B-B14F-4D97-AF65-F5344CB8AC3E}">
        <p14:creationId xmlns:p14="http://schemas.microsoft.com/office/powerpoint/2010/main" val="2944918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2C9624-8537-344B-A181-774C3CF89A66}" type="datetimeFigureOut">
              <a:rPr lang="en-US" smtClean="0"/>
              <a:pPr/>
              <a:t>1/24/25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2C9624-8537-344B-A181-774C3CF89A66}" type="datetimeFigureOut">
              <a:rPr lang="en-US" smtClean="0"/>
              <a:pPr/>
              <a:t>1/24/25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1/24/25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1/24/25</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0033"/>
        </a:solidFill>
        <a:effectLst/>
      </p:bgPr>
    </p:bg>
    <p:spTree>
      <p:nvGrpSpPr>
        <p:cNvPr id="1" name=""/>
        <p:cNvGrpSpPr/>
        <p:nvPr/>
      </p:nvGrpSpPr>
      <p:grpSpPr>
        <a:xfrm>
          <a:off x="0" y="0"/>
          <a:ext cx="0" cy="0"/>
          <a:chOff x="0" y="0"/>
          <a:chExt cx="0" cy="0"/>
        </a:xfrm>
      </p:grpSpPr>
      <p:sp>
        <p:nvSpPr>
          <p:cNvPr id="19" name="Rounded Rectangle 18"/>
          <p:cNvSpPr/>
          <p:nvPr/>
        </p:nvSpPr>
        <p:spPr>
          <a:xfrm>
            <a:off x="14752351" y="5500934"/>
            <a:ext cx="8714945" cy="5766893"/>
          </a:xfrm>
          <a:prstGeom prst="roundRect">
            <a:avLst>
              <a:gd name="adj" fmla="val 12042"/>
            </a:avLst>
          </a:prstGeom>
          <a:solidFill>
            <a:srgbClr val="FFFCED"/>
          </a:solidFill>
          <a:ln>
            <a:no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16306800" y="1111239"/>
            <a:ext cx="25526766" cy="3416320"/>
          </a:xfrm>
          <a:prstGeom prst="rect">
            <a:avLst/>
          </a:prstGeom>
          <a:noFill/>
        </p:spPr>
        <p:txBody>
          <a:bodyPr wrap="square" rtlCol="0">
            <a:spAutoFit/>
          </a:bodyPr>
          <a:lstStyle/>
          <a:p>
            <a:pPr algn="ctr"/>
            <a:r>
              <a:rPr lang="en-US" sz="7200" b="1" dirty="0">
                <a:solidFill>
                  <a:schemeClr val="bg1"/>
                </a:solidFill>
              </a:rPr>
              <a:t>Title</a:t>
            </a:r>
          </a:p>
          <a:p>
            <a:pPr algn="ctr"/>
            <a:r>
              <a:rPr lang="en-US" sz="7200" b="1" dirty="0">
                <a:solidFill>
                  <a:schemeClr val="bg1"/>
                </a:solidFill>
              </a:rPr>
              <a:t>Names</a:t>
            </a:r>
          </a:p>
          <a:p>
            <a:pPr algn="ctr"/>
            <a:r>
              <a:rPr lang="en-US" sz="7200" b="1" dirty="0">
                <a:solidFill>
                  <a:schemeClr val="bg1"/>
                </a:solidFill>
              </a:rPr>
              <a:t>Institute</a:t>
            </a:r>
            <a:endParaRPr lang="en-US" sz="7200" dirty="0">
              <a:solidFill>
                <a:schemeClr val="bg1"/>
              </a:solidFill>
            </a:endParaRPr>
          </a:p>
        </p:txBody>
      </p:sp>
      <p:sp>
        <p:nvSpPr>
          <p:cNvPr id="8" name="TextBox 7"/>
          <p:cNvSpPr txBox="1"/>
          <p:nvPr/>
        </p:nvSpPr>
        <p:spPr>
          <a:xfrm>
            <a:off x="15218351" y="5935807"/>
            <a:ext cx="7908597" cy="923330"/>
          </a:xfrm>
          <a:prstGeom prst="rect">
            <a:avLst/>
          </a:prstGeom>
          <a:noFill/>
        </p:spPr>
        <p:txBody>
          <a:bodyPr wrap="square" rtlCol="0">
            <a:spAutoFit/>
          </a:bodyPr>
          <a:lstStyle/>
          <a:p>
            <a:pPr algn="ctr"/>
            <a:r>
              <a:rPr lang="en-US" sz="5400" b="1" dirty="0"/>
              <a:t>Objectives</a:t>
            </a:r>
          </a:p>
        </p:txBody>
      </p:sp>
      <p:sp>
        <p:nvSpPr>
          <p:cNvPr id="21" name="Rounded Rectangle 20"/>
          <p:cNvSpPr/>
          <p:nvPr/>
        </p:nvSpPr>
        <p:spPr>
          <a:xfrm>
            <a:off x="14791732" y="11906254"/>
            <a:ext cx="8714945" cy="20046945"/>
          </a:xfrm>
          <a:prstGeom prst="roundRect">
            <a:avLst>
              <a:gd name="adj" fmla="val 9235"/>
            </a:avLst>
          </a:prstGeom>
          <a:solidFill>
            <a:srgbClr val="FFFCED"/>
          </a:solidFill>
          <a:ln>
            <a:no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TextBox 83"/>
          <p:cNvSpPr txBox="1"/>
          <p:nvPr/>
        </p:nvSpPr>
        <p:spPr>
          <a:xfrm>
            <a:off x="2534824" y="26413541"/>
            <a:ext cx="10550648" cy="523220"/>
          </a:xfrm>
          <a:prstGeom prst="rect">
            <a:avLst/>
          </a:prstGeom>
          <a:noFill/>
        </p:spPr>
        <p:txBody>
          <a:bodyPr wrap="square" rtlCol="0">
            <a:spAutoFit/>
          </a:bodyPr>
          <a:lstStyle/>
          <a:p>
            <a:r>
              <a:rPr lang="en-US" sz="2800" dirty="0"/>
              <a:t>       </a:t>
            </a:r>
          </a:p>
        </p:txBody>
      </p:sp>
      <p:sp>
        <p:nvSpPr>
          <p:cNvPr id="2" name="TextBox 1"/>
          <p:cNvSpPr txBox="1"/>
          <p:nvPr/>
        </p:nvSpPr>
        <p:spPr>
          <a:xfrm>
            <a:off x="32867947" y="15112032"/>
            <a:ext cx="1197764" cy="830997"/>
          </a:xfrm>
          <a:prstGeom prst="rect">
            <a:avLst/>
          </a:prstGeom>
          <a:noFill/>
        </p:spPr>
        <p:txBody>
          <a:bodyPr wrap="none" rtlCol="0">
            <a:spAutoFit/>
          </a:bodyPr>
          <a:lstStyle/>
          <a:p>
            <a:r>
              <a:rPr lang="en-US" sz="4800" dirty="0">
                <a:solidFill>
                  <a:schemeClr val="bg1">
                    <a:lumMod val="95000"/>
                  </a:schemeClr>
                </a:solidFill>
              </a:rPr>
              <a:t>NPY</a:t>
            </a:r>
          </a:p>
        </p:txBody>
      </p:sp>
      <p:sp>
        <p:nvSpPr>
          <p:cNvPr id="128" name="TextBox 127"/>
          <p:cNvSpPr txBox="1"/>
          <p:nvPr/>
        </p:nvSpPr>
        <p:spPr>
          <a:xfrm>
            <a:off x="32876058" y="10830978"/>
            <a:ext cx="1197764" cy="830997"/>
          </a:xfrm>
          <a:prstGeom prst="rect">
            <a:avLst/>
          </a:prstGeom>
          <a:noFill/>
        </p:spPr>
        <p:txBody>
          <a:bodyPr wrap="none" rtlCol="0">
            <a:spAutoFit/>
          </a:bodyPr>
          <a:lstStyle/>
          <a:p>
            <a:r>
              <a:rPr lang="en-US" sz="4800" dirty="0">
                <a:solidFill>
                  <a:schemeClr val="bg1">
                    <a:lumMod val="95000"/>
                  </a:schemeClr>
                </a:solidFill>
              </a:rPr>
              <a:t>NPY</a:t>
            </a:r>
          </a:p>
        </p:txBody>
      </p:sp>
      <p:sp>
        <p:nvSpPr>
          <p:cNvPr id="129" name="TextBox 128"/>
          <p:cNvSpPr txBox="1"/>
          <p:nvPr/>
        </p:nvSpPr>
        <p:spPr>
          <a:xfrm>
            <a:off x="40068840" y="10894471"/>
            <a:ext cx="1764726" cy="830997"/>
          </a:xfrm>
          <a:prstGeom prst="rect">
            <a:avLst/>
          </a:prstGeom>
          <a:noFill/>
        </p:spPr>
        <p:txBody>
          <a:bodyPr wrap="none" rtlCol="0">
            <a:spAutoFit/>
          </a:bodyPr>
          <a:lstStyle/>
          <a:p>
            <a:r>
              <a:rPr lang="en-US" sz="4800" dirty="0">
                <a:solidFill>
                  <a:schemeClr val="bg1">
                    <a:lumMod val="95000"/>
                  </a:schemeClr>
                </a:solidFill>
              </a:rPr>
              <a:t>POMC</a:t>
            </a:r>
          </a:p>
        </p:txBody>
      </p:sp>
      <p:sp>
        <p:nvSpPr>
          <p:cNvPr id="130" name="TextBox 129"/>
          <p:cNvSpPr txBox="1"/>
          <p:nvPr/>
        </p:nvSpPr>
        <p:spPr>
          <a:xfrm>
            <a:off x="40071751" y="15163283"/>
            <a:ext cx="2051948" cy="830997"/>
          </a:xfrm>
          <a:prstGeom prst="rect">
            <a:avLst/>
          </a:prstGeom>
          <a:noFill/>
        </p:spPr>
        <p:txBody>
          <a:bodyPr wrap="square" rtlCol="0">
            <a:spAutoFit/>
          </a:bodyPr>
          <a:lstStyle/>
          <a:p>
            <a:r>
              <a:rPr lang="en-US" sz="4800" dirty="0">
                <a:solidFill>
                  <a:schemeClr val="bg1">
                    <a:lumMod val="95000"/>
                  </a:schemeClr>
                </a:solidFill>
              </a:rPr>
              <a:t>POMC</a:t>
            </a:r>
          </a:p>
        </p:txBody>
      </p:sp>
      <p:sp>
        <p:nvSpPr>
          <p:cNvPr id="123" name="Rectangle 122"/>
          <p:cNvSpPr/>
          <p:nvPr/>
        </p:nvSpPr>
        <p:spPr>
          <a:xfrm>
            <a:off x="15194905" y="12236546"/>
            <a:ext cx="7908597" cy="923330"/>
          </a:xfrm>
          <a:prstGeom prst="rect">
            <a:avLst/>
          </a:prstGeom>
          <a:noFill/>
          <a:ln>
            <a:noFill/>
          </a:ln>
        </p:spPr>
        <p:txBody>
          <a:bodyPr wrap="square">
            <a:spAutoFit/>
          </a:bodyPr>
          <a:lstStyle/>
          <a:p>
            <a:pPr algn="ctr"/>
            <a:r>
              <a:rPr lang="en-US" sz="5400" b="1" dirty="0"/>
              <a:t>Methods</a:t>
            </a:r>
          </a:p>
        </p:txBody>
      </p:sp>
      <p:sp>
        <p:nvSpPr>
          <p:cNvPr id="5" name="Round Diagonal Corner Rectangle 4">
            <a:extLst>
              <a:ext uri="{FF2B5EF4-FFF2-40B4-BE49-F238E27FC236}">
                <a16:creationId xmlns:a16="http://schemas.microsoft.com/office/drawing/2014/main" id="{BDD0DAEA-5116-805B-129D-97D1A78D3DE8}"/>
              </a:ext>
            </a:extLst>
          </p:cNvPr>
          <p:cNvSpPr/>
          <p:nvPr/>
        </p:nvSpPr>
        <p:spPr>
          <a:xfrm>
            <a:off x="1095359" y="17170480"/>
            <a:ext cx="13001605" cy="14782720"/>
          </a:xfrm>
          <a:prstGeom prst="round2DiagRect">
            <a:avLst>
              <a:gd name="adj1" fmla="val 8929"/>
              <a:gd name="adj2" fmla="val 0"/>
            </a:avLst>
          </a:prstGeom>
          <a:solidFill>
            <a:srgbClr val="FFFCED"/>
          </a:solidFill>
          <a:ln>
            <a:no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 Diagonal Corner Rectangle 8">
            <a:extLst>
              <a:ext uri="{FF2B5EF4-FFF2-40B4-BE49-F238E27FC236}">
                <a16:creationId xmlns:a16="http://schemas.microsoft.com/office/drawing/2014/main" id="{52B628D0-19CE-CF9C-0013-3234F1FD8900}"/>
              </a:ext>
            </a:extLst>
          </p:cNvPr>
          <p:cNvSpPr/>
          <p:nvPr/>
        </p:nvSpPr>
        <p:spPr>
          <a:xfrm flipH="1">
            <a:off x="24201444" y="25863007"/>
            <a:ext cx="18594396" cy="6090192"/>
          </a:xfrm>
          <a:prstGeom prst="round2DiagRect">
            <a:avLst>
              <a:gd name="adj1" fmla="val 12500"/>
              <a:gd name="adj2" fmla="val 0"/>
            </a:avLst>
          </a:prstGeom>
          <a:solidFill>
            <a:srgbClr val="FFFCED"/>
          </a:solidFill>
          <a:ln>
            <a:no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 Diagonal Corner Rectangle 9">
            <a:extLst>
              <a:ext uri="{FF2B5EF4-FFF2-40B4-BE49-F238E27FC236}">
                <a16:creationId xmlns:a16="http://schemas.microsoft.com/office/drawing/2014/main" id="{F130A506-403A-1169-ACDC-D11BFFCA702D}"/>
              </a:ext>
            </a:extLst>
          </p:cNvPr>
          <p:cNvSpPr/>
          <p:nvPr/>
        </p:nvSpPr>
        <p:spPr>
          <a:xfrm flipV="1">
            <a:off x="24201444" y="5500933"/>
            <a:ext cx="18487860" cy="19737142"/>
          </a:xfrm>
          <a:prstGeom prst="round2DiagRect">
            <a:avLst>
              <a:gd name="adj1" fmla="val 4668"/>
              <a:gd name="adj2" fmla="val 0"/>
            </a:avLst>
          </a:prstGeom>
          <a:solidFill>
            <a:srgbClr val="FFFCED"/>
          </a:solidFill>
          <a:ln>
            <a:no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0" name="TextBox 189"/>
          <p:cNvSpPr txBox="1"/>
          <p:nvPr/>
        </p:nvSpPr>
        <p:spPr>
          <a:xfrm>
            <a:off x="24706947" y="5967076"/>
            <a:ext cx="17476854" cy="923330"/>
          </a:xfrm>
          <a:prstGeom prst="rect">
            <a:avLst/>
          </a:prstGeom>
          <a:noFill/>
        </p:spPr>
        <p:txBody>
          <a:bodyPr wrap="square" rtlCol="0">
            <a:spAutoFit/>
          </a:bodyPr>
          <a:lstStyle/>
          <a:p>
            <a:pPr algn="ctr"/>
            <a:r>
              <a:rPr lang="en-US" sz="5400" b="1" dirty="0">
                <a:latin typeface="+mj-lt"/>
              </a:rPr>
              <a:t>Results</a:t>
            </a:r>
          </a:p>
        </p:txBody>
      </p:sp>
      <p:sp>
        <p:nvSpPr>
          <p:cNvPr id="11" name="Round Diagonal Corner Rectangle 10">
            <a:extLst>
              <a:ext uri="{FF2B5EF4-FFF2-40B4-BE49-F238E27FC236}">
                <a16:creationId xmlns:a16="http://schemas.microsoft.com/office/drawing/2014/main" id="{5B0BED49-7FEC-71A0-1C7A-BE8B80B693E6}"/>
              </a:ext>
            </a:extLst>
          </p:cNvPr>
          <p:cNvSpPr/>
          <p:nvPr/>
        </p:nvSpPr>
        <p:spPr>
          <a:xfrm flipH="1" flipV="1">
            <a:off x="1201896" y="5500933"/>
            <a:ext cx="12846100" cy="11107491"/>
          </a:xfrm>
          <a:prstGeom prst="round2DiagRect">
            <a:avLst>
              <a:gd name="adj1" fmla="val 8083"/>
              <a:gd name="adj2" fmla="val 0"/>
            </a:avLst>
          </a:prstGeom>
          <a:solidFill>
            <a:srgbClr val="FFFCED"/>
          </a:solidFill>
          <a:ln>
            <a:solidFill>
              <a:srgbClr val="FFF6D4"/>
            </a:solidFill>
          </a:ln>
          <a:effectLst>
            <a:outerShdw blurRad="254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F106414-1FEC-9063-7C79-B738E9878D0B}"/>
              </a:ext>
            </a:extLst>
          </p:cNvPr>
          <p:cNvSpPr/>
          <p:nvPr/>
        </p:nvSpPr>
        <p:spPr>
          <a:xfrm>
            <a:off x="1789043" y="5967076"/>
            <a:ext cx="11767931" cy="923330"/>
          </a:xfrm>
          <a:prstGeom prst="rect">
            <a:avLst/>
          </a:prstGeom>
          <a:noFill/>
          <a:ln>
            <a:noFill/>
          </a:ln>
        </p:spPr>
        <p:txBody>
          <a:bodyPr wrap="square">
            <a:spAutoFit/>
          </a:bodyPr>
          <a:lstStyle/>
          <a:p>
            <a:pPr algn="ctr"/>
            <a:r>
              <a:rPr lang="en-US" sz="5400" b="1" dirty="0"/>
              <a:t>Abstract</a:t>
            </a:r>
          </a:p>
        </p:txBody>
      </p:sp>
      <p:pic>
        <p:nvPicPr>
          <p:cNvPr id="14" name="Picture 9">
            <a:extLst>
              <a:ext uri="{FF2B5EF4-FFF2-40B4-BE49-F238E27FC236}">
                <a16:creationId xmlns:a16="http://schemas.microsoft.com/office/drawing/2014/main" id="{7F71FAFD-330F-5F7B-CF59-5080871FCF88}"/>
              </a:ext>
            </a:extLst>
          </p:cNvPr>
          <p:cNvPicPr>
            <a:picLocks noChangeAspect="1" noChangeArrowheads="1"/>
          </p:cNvPicPr>
          <p:nvPr/>
        </p:nvPicPr>
        <p:blipFill>
          <a:blip r:embed="rId3"/>
          <a:srcRect/>
          <a:stretch/>
        </p:blipFill>
        <p:spPr bwMode="auto">
          <a:xfrm>
            <a:off x="2534824" y="1731037"/>
            <a:ext cx="8173947" cy="2423107"/>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A275428A-10D2-A0F6-7E13-90558CBC6FAC}"/>
              </a:ext>
            </a:extLst>
          </p:cNvPr>
          <p:cNvSpPr txBox="1"/>
          <p:nvPr/>
        </p:nvSpPr>
        <p:spPr>
          <a:xfrm>
            <a:off x="1603050" y="17569781"/>
            <a:ext cx="12073195" cy="923330"/>
          </a:xfrm>
          <a:prstGeom prst="rect">
            <a:avLst/>
          </a:prstGeom>
          <a:noFill/>
        </p:spPr>
        <p:txBody>
          <a:bodyPr wrap="square" rtlCol="0">
            <a:spAutoFit/>
          </a:bodyPr>
          <a:lstStyle/>
          <a:p>
            <a:pPr algn="ctr"/>
            <a:r>
              <a:rPr lang="en-US" sz="5400" b="1" dirty="0"/>
              <a:t>Background/Intro</a:t>
            </a:r>
          </a:p>
        </p:txBody>
      </p:sp>
      <p:sp>
        <p:nvSpPr>
          <p:cNvPr id="17" name="TextBox 16">
            <a:extLst>
              <a:ext uri="{FF2B5EF4-FFF2-40B4-BE49-F238E27FC236}">
                <a16:creationId xmlns:a16="http://schemas.microsoft.com/office/drawing/2014/main" id="{A66AD800-EA2A-AE67-5BB3-EA5D775ECFE4}"/>
              </a:ext>
            </a:extLst>
          </p:cNvPr>
          <p:cNvSpPr txBox="1"/>
          <p:nvPr/>
        </p:nvSpPr>
        <p:spPr>
          <a:xfrm>
            <a:off x="24706947" y="26286180"/>
            <a:ext cx="17476854" cy="923330"/>
          </a:xfrm>
          <a:prstGeom prst="rect">
            <a:avLst/>
          </a:prstGeom>
          <a:noFill/>
        </p:spPr>
        <p:txBody>
          <a:bodyPr wrap="square" rtlCol="0">
            <a:spAutoFit/>
          </a:bodyPr>
          <a:lstStyle/>
          <a:p>
            <a:pPr algn="ctr"/>
            <a:r>
              <a:rPr lang="en-US" sz="5400" b="1" dirty="0"/>
              <a:t>Future Directions</a:t>
            </a:r>
          </a:p>
        </p:txBody>
      </p:sp>
      <p:sp>
        <p:nvSpPr>
          <p:cNvPr id="3" name="TextBox 2">
            <a:extLst>
              <a:ext uri="{FF2B5EF4-FFF2-40B4-BE49-F238E27FC236}">
                <a16:creationId xmlns:a16="http://schemas.microsoft.com/office/drawing/2014/main" id="{65495C5C-85DF-3138-BA9F-CF9173A16BBB}"/>
              </a:ext>
            </a:extLst>
          </p:cNvPr>
          <p:cNvSpPr txBox="1"/>
          <p:nvPr/>
        </p:nvSpPr>
        <p:spPr>
          <a:xfrm>
            <a:off x="1564555" y="6987736"/>
            <a:ext cx="11992420"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abstract here</a:t>
            </a:r>
          </a:p>
        </p:txBody>
      </p:sp>
      <p:sp>
        <p:nvSpPr>
          <p:cNvPr id="6" name="TextBox 5">
            <a:extLst>
              <a:ext uri="{FF2B5EF4-FFF2-40B4-BE49-F238E27FC236}">
                <a16:creationId xmlns:a16="http://schemas.microsoft.com/office/drawing/2014/main" id="{877BF2CB-114D-3D2D-EF6C-04666B8D3418}"/>
              </a:ext>
            </a:extLst>
          </p:cNvPr>
          <p:cNvSpPr txBox="1"/>
          <p:nvPr/>
        </p:nvSpPr>
        <p:spPr>
          <a:xfrm>
            <a:off x="1564555" y="18640476"/>
            <a:ext cx="11992420"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background/intro here</a:t>
            </a:r>
          </a:p>
        </p:txBody>
      </p:sp>
      <p:sp>
        <p:nvSpPr>
          <p:cNvPr id="7" name="TextBox 6">
            <a:extLst>
              <a:ext uri="{FF2B5EF4-FFF2-40B4-BE49-F238E27FC236}">
                <a16:creationId xmlns:a16="http://schemas.microsoft.com/office/drawing/2014/main" id="{58EAF179-1F68-A0C8-E6D7-11551A32B8CE}"/>
              </a:ext>
            </a:extLst>
          </p:cNvPr>
          <p:cNvSpPr txBox="1"/>
          <p:nvPr/>
        </p:nvSpPr>
        <p:spPr>
          <a:xfrm>
            <a:off x="15189115" y="13315854"/>
            <a:ext cx="790859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t>
            </a:r>
            <a:r>
              <a:rPr lang="en-US" sz="3400" dirty="0">
                <a:latin typeface="Calibri" panose="020F0502020204030204" pitchFamily="34" charset="0"/>
              </a:rPr>
              <a:t>methods</a:t>
            </a:r>
            <a:r>
              <a:rPr lang="en-US" sz="3400" b="0" baseline="0" dirty="0">
                <a:latin typeface="Calibri" panose="020F0502020204030204" pitchFamily="34" charset="0"/>
              </a:rPr>
              <a:t> here</a:t>
            </a:r>
          </a:p>
        </p:txBody>
      </p:sp>
      <p:sp>
        <p:nvSpPr>
          <p:cNvPr id="18" name="TextBox 17">
            <a:extLst>
              <a:ext uri="{FF2B5EF4-FFF2-40B4-BE49-F238E27FC236}">
                <a16:creationId xmlns:a16="http://schemas.microsoft.com/office/drawing/2014/main" id="{0F4E9C5B-A03B-5E15-5A4E-D645145AF67C}"/>
              </a:ext>
            </a:extLst>
          </p:cNvPr>
          <p:cNvSpPr txBox="1"/>
          <p:nvPr/>
        </p:nvSpPr>
        <p:spPr>
          <a:xfrm>
            <a:off x="15155524" y="6988518"/>
            <a:ext cx="790859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t>
            </a:r>
            <a:r>
              <a:rPr lang="en-US" sz="3400" dirty="0">
                <a:latin typeface="Calibri" panose="020F0502020204030204" pitchFamily="34" charset="0"/>
              </a:rPr>
              <a:t>objectives</a:t>
            </a:r>
            <a:r>
              <a:rPr lang="en-US" sz="3400" b="0" baseline="0" dirty="0">
                <a:latin typeface="Calibri" panose="020F0502020204030204" pitchFamily="34" charset="0"/>
              </a:rPr>
              <a:t> here</a:t>
            </a:r>
          </a:p>
        </p:txBody>
      </p:sp>
      <p:sp>
        <p:nvSpPr>
          <p:cNvPr id="20" name="TextBox 19">
            <a:extLst>
              <a:ext uri="{FF2B5EF4-FFF2-40B4-BE49-F238E27FC236}">
                <a16:creationId xmlns:a16="http://schemas.microsoft.com/office/drawing/2014/main" id="{335C998B-5C9D-01EB-C32C-7EA4088385E7}"/>
              </a:ext>
            </a:extLst>
          </p:cNvPr>
          <p:cNvSpPr txBox="1"/>
          <p:nvPr/>
        </p:nvSpPr>
        <p:spPr>
          <a:xfrm>
            <a:off x="24585161" y="6987736"/>
            <a:ext cx="17622086"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t>
            </a:r>
            <a:r>
              <a:rPr lang="en-US" sz="3400" dirty="0">
                <a:latin typeface="Calibri" panose="020F0502020204030204" pitchFamily="34" charset="0"/>
              </a:rPr>
              <a:t>results</a:t>
            </a:r>
            <a:r>
              <a:rPr lang="en-US" sz="3400" b="0" baseline="0" dirty="0">
                <a:latin typeface="Calibri" panose="020F0502020204030204" pitchFamily="34" charset="0"/>
              </a:rPr>
              <a:t> here</a:t>
            </a:r>
          </a:p>
        </p:txBody>
      </p:sp>
      <p:sp>
        <p:nvSpPr>
          <p:cNvPr id="22" name="TextBox 21">
            <a:extLst>
              <a:ext uri="{FF2B5EF4-FFF2-40B4-BE49-F238E27FC236}">
                <a16:creationId xmlns:a16="http://schemas.microsoft.com/office/drawing/2014/main" id="{CBF7FF08-81FA-4A0A-8BD5-9FACF3C67F81}"/>
              </a:ext>
            </a:extLst>
          </p:cNvPr>
          <p:cNvSpPr txBox="1"/>
          <p:nvPr/>
        </p:nvSpPr>
        <p:spPr>
          <a:xfrm>
            <a:off x="24561715" y="27382373"/>
            <a:ext cx="17622086"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t>
            </a:r>
            <a:r>
              <a:rPr lang="en-US" sz="3400" dirty="0">
                <a:latin typeface="Calibri" panose="020F0502020204030204" pitchFamily="34" charset="0"/>
              </a:rPr>
              <a:t>future directions</a:t>
            </a:r>
            <a:r>
              <a:rPr lang="en-US" sz="3400" b="0" baseline="0" dirty="0">
                <a:latin typeface="Calibri" panose="020F0502020204030204" pitchFamily="34" charset="0"/>
              </a:rPr>
              <a:t> 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CDADBB-EAE5-604B-DCFA-691DA45D1EA7}"/>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1200795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8C0DE5-CA33-4E7E-BDA5-B9DB626017A8}">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2.xml><?xml version="1.0" encoding="utf-8"?>
<ds:datastoreItem xmlns:ds="http://schemas.openxmlformats.org/officeDocument/2006/customXml" ds:itemID="{CFE319B4-C83A-4E49-B9B1-FE37C395EB78}">
  <ds:schemaRefs>
    <ds:schemaRef ds:uri="http://schemas.microsoft.com/sharepoint/v3/contenttype/forms"/>
  </ds:schemaRefs>
</ds:datastoreItem>
</file>

<file path=customXml/itemProps3.xml><?xml version="1.0" encoding="utf-8"?>
<ds:datastoreItem xmlns:ds="http://schemas.openxmlformats.org/officeDocument/2006/customXml" ds:itemID="{70BD8382-2C93-49AF-8C68-92A8037534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1722</TotalTime>
  <Words>367</Words>
  <Application>Microsoft Macintosh PowerPoint</Application>
  <PresentationFormat>Custom</PresentationFormat>
  <Paragraphs>42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Office Theme</vt:lpstr>
      <vt:lpstr>PowerPoint Presentation</vt:lpstr>
      <vt:lpstr>PowerPoint Presentation</vt:lpstr>
    </vt:vector>
  </TitlesOfParts>
  <Company>Rutgers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Douglas Shelton</cp:lastModifiedBy>
  <cp:revision>78</cp:revision>
  <cp:lastPrinted>2012-08-01T17:44:46Z</cp:lastPrinted>
  <dcterms:created xsi:type="dcterms:W3CDTF">2014-03-07T20:22:07Z</dcterms:created>
  <dcterms:modified xsi:type="dcterms:W3CDTF">2025-01-24T15:48:22Z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22300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