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6" r:id="rId5"/>
    <p:sldId id="257" r:id="rId6"/>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C0033"/>
    <a:srgbClr val="E5E5E5"/>
    <a:srgbClr val="5AD918"/>
    <a:srgbClr val="C70032"/>
    <a:srgbClr val="4EBE15"/>
    <a:srgbClr val="2FD912"/>
    <a:srgbClr val="E7FFCE"/>
    <a:srgbClr val="CEFF9D"/>
    <a:srgbClr val="ABFF56"/>
    <a:srgbClr val="D4BA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04"/>
    <p:restoredTop sz="86427"/>
  </p:normalViewPr>
  <p:slideViewPr>
    <p:cSldViewPr snapToGrid="0" snapToObjects="1">
      <p:cViewPr varScale="1">
        <p:scale>
          <a:sx n="19" d="100"/>
          <a:sy n="19" d="100"/>
        </p:scale>
        <p:origin x="2528" y="344"/>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1F554-8471-F74E-95A3-3E7FC8AE6388}" type="datetimeFigureOut">
              <a:rPr lang="en-US" smtClean="0"/>
              <a:pPr/>
              <a:t>1/24/25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E2536-F949-A046-9408-77F5280C62D9}" type="slidenum">
              <a:rPr lang="en-US" smtClean="0"/>
              <a:pPr/>
              <a:t>‹#›</a:t>
            </a:fld>
            <a:endParaRPr lang="en-US"/>
          </a:p>
        </p:txBody>
      </p:sp>
    </p:spTree>
    <p:extLst>
      <p:ext uri="{BB962C8B-B14F-4D97-AF65-F5344CB8AC3E}">
        <p14:creationId xmlns:p14="http://schemas.microsoft.com/office/powerpoint/2010/main" val="19200910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5E2536-F949-A046-9408-77F5280C62D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2C9624-8537-344B-A181-774C3CF89A66}" type="datetimeFigureOut">
              <a:rPr lang="en-US" smtClean="0"/>
              <a:pPr/>
              <a:t>1/24/25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2C9624-8537-344B-A181-774C3CF89A66}" type="datetimeFigureOut">
              <a:rPr lang="en-US" smtClean="0"/>
              <a:pPr/>
              <a:t>1/24/25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2C9624-8537-344B-A181-774C3CF89A66}" type="datetimeFigureOut">
              <a:rPr lang="en-US" smtClean="0"/>
              <a:pPr/>
              <a:t>1/24/25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2C9624-8537-344B-A181-774C3CF89A66}" type="datetimeFigureOut">
              <a:rPr lang="en-US" smtClean="0"/>
              <a:pPr/>
              <a:t>1/24/25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C2C9624-8537-344B-A181-774C3CF89A66}" type="datetimeFigureOut">
              <a:rPr lang="en-US" smtClean="0"/>
              <a:pPr/>
              <a:t>1/24/25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F12122-570C-394B-A3C0-8A0DA37D73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C2C9624-8537-344B-A181-774C3CF89A66}" type="datetimeFigureOut">
              <a:rPr lang="en-US" smtClean="0"/>
              <a:pPr/>
              <a:t>1/24/25</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AF12122-570C-394B-A3C0-8A0DA37D73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64" name="TextBox 263"/>
          <p:cNvSpPr txBox="1"/>
          <p:nvPr/>
        </p:nvSpPr>
        <p:spPr>
          <a:xfrm>
            <a:off x="14733087" y="952545"/>
            <a:ext cx="27965364" cy="3954929"/>
          </a:xfrm>
          <a:prstGeom prst="rect">
            <a:avLst/>
          </a:prstGeom>
          <a:solidFill>
            <a:srgbClr val="CC0033"/>
          </a:solidFill>
          <a:ln>
            <a:noFill/>
          </a:ln>
          <a:effectLst/>
        </p:spPr>
        <p:txBody>
          <a:bodyPr wrap="square" rtlCol="0" anchor="ctr">
            <a:spAutoFit/>
          </a:bodyPr>
          <a:lstStyle/>
          <a:p>
            <a:pPr algn="ctr"/>
            <a:r>
              <a:rPr lang="en-US" sz="9900" b="1" dirty="0">
                <a:solidFill>
                  <a:schemeClr val="bg1"/>
                </a:solidFill>
              </a:rPr>
              <a:t>Title</a:t>
            </a:r>
          </a:p>
          <a:p>
            <a:pPr algn="ctr"/>
            <a:r>
              <a:rPr lang="en-US" sz="5400" dirty="0">
                <a:solidFill>
                  <a:schemeClr val="bg1"/>
                </a:solidFill>
                <a:latin typeface="Arial"/>
                <a:cs typeface="Arial"/>
              </a:rPr>
              <a:t>Names</a:t>
            </a:r>
            <a:endParaRPr lang="en-US" sz="5400" baseline="30000" dirty="0">
              <a:solidFill>
                <a:schemeClr val="bg1"/>
              </a:solidFill>
              <a:latin typeface="Arial"/>
              <a:cs typeface="Arial"/>
            </a:endParaRPr>
          </a:p>
          <a:p>
            <a:pPr algn="ctr"/>
            <a:r>
              <a:rPr lang="en-US" sz="5400" dirty="0">
                <a:solidFill>
                  <a:schemeClr val="bg1"/>
                </a:solidFill>
                <a:latin typeface="Arial"/>
                <a:cs typeface="Arial"/>
              </a:rPr>
              <a:t>Institute</a:t>
            </a:r>
          </a:p>
          <a:p>
            <a:pPr algn="ctr"/>
            <a:endParaRPr lang="en-US" sz="2000" dirty="0">
              <a:solidFill>
                <a:schemeClr val="bg1"/>
              </a:solidFill>
              <a:latin typeface="Arial"/>
              <a:cs typeface="Arial"/>
            </a:endParaRPr>
          </a:p>
          <a:p>
            <a:pPr algn="ctr"/>
            <a:endParaRPr lang="en-US" sz="1200" dirty="0">
              <a:solidFill>
                <a:schemeClr val="bg1"/>
              </a:solidFill>
              <a:latin typeface="Arial"/>
              <a:cs typeface="Arial"/>
            </a:endParaRPr>
          </a:p>
          <a:p>
            <a:pPr algn="ctr"/>
            <a:endParaRPr lang="en-US" sz="1200" dirty="0">
              <a:solidFill>
                <a:schemeClr val="bg1"/>
              </a:solidFill>
              <a:latin typeface="Arial"/>
              <a:cs typeface="Arial"/>
            </a:endParaRPr>
          </a:p>
        </p:txBody>
      </p:sp>
      <p:pic>
        <p:nvPicPr>
          <p:cNvPr id="4" name="Picture 9">
            <a:extLst>
              <a:ext uri="{FF2B5EF4-FFF2-40B4-BE49-F238E27FC236}">
                <a16:creationId xmlns:a16="http://schemas.microsoft.com/office/drawing/2014/main" id="{A6731E36-9848-25F2-56CF-26D2FB25FBB7}"/>
              </a:ext>
            </a:extLst>
          </p:cNvPr>
          <p:cNvPicPr>
            <a:picLocks noChangeAspect="1" noChangeArrowheads="1"/>
          </p:cNvPicPr>
          <p:nvPr/>
        </p:nvPicPr>
        <p:blipFill>
          <a:blip r:embed="rId3"/>
          <a:srcRect/>
          <a:stretch/>
        </p:blipFill>
        <p:spPr bwMode="auto">
          <a:xfrm>
            <a:off x="4118609" y="1962291"/>
            <a:ext cx="7634153" cy="2263089"/>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31">
            <a:extLst>
              <a:ext uri="{FF2B5EF4-FFF2-40B4-BE49-F238E27FC236}">
                <a16:creationId xmlns:a16="http://schemas.microsoft.com/office/drawing/2014/main" id="{BFFDC9AF-D579-FC3D-231D-A14B10EEA73A}"/>
              </a:ext>
            </a:extLst>
          </p:cNvPr>
          <p:cNvSpPr>
            <a:spLocks noChangeArrowheads="1"/>
          </p:cNvSpPr>
          <p:nvPr/>
        </p:nvSpPr>
        <p:spPr bwMode="auto">
          <a:xfrm>
            <a:off x="15227630" y="5486833"/>
            <a:ext cx="13461027" cy="6738635"/>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16" name="Rectangle 69">
            <a:extLst>
              <a:ext uri="{FF2B5EF4-FFF2-40B4-BE49-F238E27FC236}">
                <a16:creationId xmlns:a16="http://schemas.microsoft.com/office/drawing/2014/main" id="{4E714858-50BC-DDA2-F04D-C22057F9BB33}"/>
              </a:ext>
            </a:extLst>
          </p:cNvPr>
          <p:cNvSpPr/>
          <p:nvPr/>
        </p:nvSpPr>
        <p:spPr>
          <a:xfrm>
            <a:off x="15227630" y="5486833"/>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Objectives</a:t>
            </a:r>
          </a:p>
        </p:txBody>
      </p:sp>
      <p:sp>
        <p:nvSpPr>
          <p:cNvPr id="17" name="Rectangle 31">
            <a:extLst>
              <a:ext uri="{FF2B5EF4-FFF2-40B4-BE49-F238E27FC236}">
                <a16:creationId xmlns:a16="http://schemas.microsoft.com/office/drawing/2014/main" id="{03452706-DB49-9137-A750-5C994795A387}"/>
              </a:ext>
            </a:extLst>
          </p:cNvPr>
          <p:cNvSpPr>
            <a:spLocks noChangeArrowheads="1"/>
          </p:cNvSpPr>
          <p:nvPr/>
        </p:nvSpPr>
        <p:spPr bwMode="auto">
          <a:xfrm>
            <a:off x="1168034" y="5486833"/>
            <a:ext cx="13461027" cy="13965503"/>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18" name="Rectangle 69">
            <a:extLst>
              <a:ext uri="{FF2B5EF4-FFF2-40B4-BE49-F238E27FC236}">
                <a16:creationId xmlns:a16="http://schemas.microsoft.com/office/drawing/2014/main" id="{00D2EB95-78D6-275E-03CE-E31E9A3C2BEF}"/>
              </a:ext>
            </a:extLst>
          </p:cNvPr>
          <p:cNvSpPr/>
          <p:nvPr/>
        </p:nvSpPr>
        <p:spPr>
          <a:xfrm>
            <a:off x="1168034" y="5486833"/>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Abstract/Intro/Motivation</a:t>
            </a:r>
          </a:p>
        </p:txBody>
      </p:sp>
      <p:sp>
        <p:nvSpPr>
          <p:cNvPr id="19" name="Rectangle 31">
            <a:extLst>
              <a:ext uri="{FF2B5EF4-FFF2-40B4-BE49-F238E27FC236}">
                <a16:creationId xmlns:a16="http://schemas.microsoft.com/office/drawing/2014/main" id="{C9A8357C-D179-CF83-2885-328DA7C9F98D}"/>
              </a:ext>
            </a:extLst>
          </p:cNvPr>
          <p:cNvSpPr>
            <a:spLocks noChangeArrowheads="1"/>
          </p:cNvSpPr>
          <p:nvPr/>
        </p:nvSpPr>
        <p:spPr bwMode="auto">
          <a:xfrm>
            <a:off x="1210706" y="20314886"/>
            <a:ext cx="13461027" cy="11579386"/>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0" name="Rectangle 69">
            <a:extLst>
              <a:ext uri="{FF2B5EF4-FFF2-40B4-BE49-F238E27FC236}">
                <a16:creationId xmlns:a16="http://schemas.microsoft.com/office/drawing/2014/main" id="{4C6465AF-C989-03ED-BBAF-4AE87DBE6DD5}"/>
              </a:ext>
            </a:extLst>
          </p:cNvPr>
          <p:cNvSpPr/>
          <p:nvPr/>
        </p:nvSpPr>
        <p:spPr>
          <a:xfrm>
            <a:off x="1210706" y="20210954"/>
            <a:ext cx="13461027" cy="1544888"/>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Background</a:t>
            </a:r>
          </a:p>
        </p:txBody>
      </p:sp>
      <p:sp>
        <p:nvSpPr>
          <p:cNvPr id="21" name="Rectangle 31">
            <a:extLst>
              <a:ext uri="{FF2B5EF4-FFF2-40B4-BE49-F238E27FC236}">
                <a16:creationId xmlns:a16="http://schemas.microsoft.com/office/drawing/2014/main" id="{E154A7D3-C856-48DE-8B17-7B43FD971C58}"/>
              </a:ext>
            </a:extLst>
          </p:cNvPr>
          <p:cNvSpPr>
            <a:spLocks noChangeArrowheads="1"/>
          </p:cNvSpPr>
          <p:nvPr/>
        </p:nvSpPr>
        <p:spPr bwMode="auto">
          <a:xfrm>
            <a:off x="29237423" y="5486833"/>
            <a:ext cx="13461028" cy="18420259"/>
          </a:xfrm>
          <a:prstGeom prst="rect">
            <a:avLst/>
          </a:prstGeom>
          <a:solidFill>
            <a:srgbClr val="E5E5E5"/>
          </a:solidFill>
          <a:ln w="12700" cmpd="sng">
            <a:solidFill>
              <a:schemeClr val="tx1">
                <a:lumMod val="75000"/>
                <a:lumOff val="25000"/>
              </a:schemeClr>
            </a:solidFill>
            <a:miter lim="800000"/>
            <a:headEnd/>
            <a:tailEnd/>
          </a:ln>
        </p:spPr>
        <p:txBody>
          <a:bodyPr wrap="square" anchor="t"/>
          <a:lstStyle/>
          <a:p>
            <a:endParaRPr lang="en-US" sz="4000" baseline="0" dirty="0"/>
          </a:p>
        </p:txBody>
      </p:sp>
      <p:sp>
        <p:nvSpPr>
          <p:cNvPr id="22" name="Rectangle 69">
            <a:extLst>
              <a:ext uri="{FF2B5EF4-FFF2-40B4-BE49-F238E27FC236}">
                <a16:creationId xmlns:a16="http://schemas.microsoft.com/office/drawing/2014/main" id="{837E3D02-869E-9EA2-64F2-717528662C50}"/>
              </a:ext>
            </a:extLst>
          </p:cNvPr>
          <p:cNvSpPr/>
          <p:nvPr/>
        </p:nvSpPr>
        <p:spPr>
          <a:xfrm>
            <a:off x="29224224" y="5486833"/>
            <a:ext cx="13498942"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Results/Discussion</a:t>
            </a:r>
          </a:p>
        </p:txBody>
      </p:sp>
      <p:sp>
        <p:nvSpPr>
          <p:cNvPr id="23" name="Rectangle 31">
            <a:extLst>
              <a:ext uri="{FF2B5EF4-FFF2-40B4-BE49-F238E27FC236}">
                <a16:creationId xmlns:a16="http://schemas.microsoft.com/office/drawing/2014/main" id="{A898850E-292E-B7DC-DCE9-541A021C0273}"/>
              </a:ext>
            </a:extLst>
          </p:cNvPr>
          <p:cNvSpPr>
            <a:spLocks noChangeArrowheads="1"/>
          </p:cNvSpPr>
          <p:nvPr/>
        </p:nvSpPr>
        <p:spPr bwMode="auto">
          <a:xfrm>
            <a:off x="29262139" y="24740990"/>
            <a:ext cx="13461027" cy="7153282"/>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4" name="Rectangle 69">
            <a:extLst>
              <a:ext uri="{FF2B5EF4-FFF2-40B4-BE49-F238E27FC236}">
                <a16:creationId xmlns:a16="http://schemas.microsoft.com/office/drawing/2014/main" id="{7A6A1E2D-0496-928C-A1E3-B056C81E5F07}"/>
              </a:ext>
            </a:extLst>
          </p:cNvPr>
          <p:cNvSpPr/>
          <p:nvPr/>
        </p:nvSpPr>
        <p:spPr>
          <a:xfrm>
            <a:off x="29262139" y="24637057"/>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Future Direction</a:t>
            </a:r>
          </a:p>
        </p:txBody>
      </p:sp>
      <p:sp>
        <p:nvSpPr>
          <p:cNvPr id="25" name="Rectangle 31">
            <a:extLst>
              <a:ext uri="{FF2B5EF4-FFF2-40B4-BE49-F238E27FC236}">
                <a16:creationId xmlns:a16="http://schemas.microsoft.com/office/drawing/2014/main" id="{CE113A2C-7F71-C560-DCF4-6F206A5F3E05}"/>
              </a:ext>
            </a:extLst>
          </p:cNvPr>
          <p:cNvSpPr>
            <a:spLocks noChangeArrowheads="1"/>
          </p:cNvSpPr>
          <p:nvPr/>
        </p:nvSpPr>
        <p:spPr bwMode="auto">
          <a:xfrm>
            <a:off x="15227630" y="13034102"/>
            <a:ext cx="13461027" cy="18860170"/>
          </a:xfrm>
          <a:prstGeom prst="rect">
            <a:avLst/>
          </a:prstGeom>
          <a:solidFill>
            <a:srgbClr val="E5E5E5"/>
          </a:solidFill>
          <a:ln w="12700" cmpd="sng">
            <a:solidFill>
              <a:schemeClr val="tx1">
                <a:lumMod val="75000"/>
                <a:lumOff val="25000"/>
              </a:schemeClr>
            </a:solidFill>
            <a:miter lim="800000"/>
            <a:headEnd/>
            <a:tailEnd/>
          </a:ln>
        </p:spPr>
        <p:txBody>
          <a:bodyPr wrap="square" anchor="ctr"/>
          <a:lstStyle/>
          <a:p>
            <a:endParaRPr lang="en-US" sz="4000" baseline="0" dirty="0"/>
          </a:p>
        </p:txBody>
      </p:sp>
      <p:sp>
        <p:nvSpPr>
          <p:cNvPr id="26" name="Rectangle 69">
            <a:extLst>
              <a:ext uri="{FF2B5EF4-FFF2-40B4-BE49-F238E27FC236}">
                <a16:creationId xmlns:a16="http://schemas.microsoft.com/office/drawing/2014/main" id="{BA59A105-7C19-39B9-0588-A12C7D1FC712}"/>
              </a:ext>
            </a:extLst>
          </p:cNvPr>
          <p:cNvSpPr/>
          <p:nvPr/>
        </p:nvSpPr>
        <p:spPr>
          <a:xfrm>
            <a:off x="15227630" y="12930170"/>
            <a:ext cx="13461027" cy="1368125"/>
          </a:xfrm>
          <a:custGeom>
            <a:avLst/>
            <a:gdLst>
              <a:gd name="connsiteX0" fmla="*/ 0 w 16106775"/>
              <a:gd name="connsiteY0" fmla="*/ 0 h 646331"/>
              <a:gd name="connsiteX1" fmla="*/ 16106775 w 16106775"/>
              <a:gd name="connsiteY1" fmla="*/ 0 h 646331"/>
              <a:gd name="connsiteX2" fmla="*/ 16106775 w 16106775"/>
              <a:gd name="connsiteY2" fmla="*/ 646331 h 646331"/>
              <a:gd name="connsiteX3" fmla="*/ 0 w 16106775"/>
              <a:gd name="connsiteY3" fmla="*/ 646331 h 646331"/>
              <a:gd name="connsiteX4" fmla="*/ 0 w 16106775"/>
              <a:gd name="connsiteY4" fmla="*/ 0 h 646331"/>
              <a:gd name="connsiteX0" fmla="*/ 0 w 16106775"/>
              <a:gd name="connsiteY0" fmla="*/ 0 h 817781"/>
              <a:gd name="connsiteX1" fmla="*/ 16106775 w 16106775"/>
              <a:gd name="connsiteY1" fmla="*/ 0 h 817781"/>
              <a:gd name="connsiteX2" fmla="*/ 16106775 w 16106775"/>
              <a:gd name="connsiteY2" fmla="*/ 646331 h 817781"/>
              <a:gd name="connsiteX3" fmla="*/ 0 w 16106775"/>
              <a:gd name="connsiteY3" fmla="*/ 817781 h 817781"/>
              <a:gd name="connsiteX4" fmla="*/ 0 w 16106775"/>
              <a:gd name="connsiteY4" fmla="*/ 0 h 817781"/>
              <a:gd name="connsiteX0" fmla="*/ 0 w 16106775"/>
              <a:gd name="connsiteY0" fmla="*/ 0 h 817781"/>
              <a:gd name="connsiteX1" fmla="*/ 16106775 w 16106775"/>
              <a:gd name="connsiteY1" fmla="*/ 0 h 817781"/>
              <a:gd name="connsiteX2" fmla="*/ 16106775 w 16106775"/>
              <a:gd name="connsiteY2" fmla="*/ 817781 h 817781"/>
              <a:gd name="connsiteX3" fmla="*/ 0 w 16106775"/>
              <a:gd name="connsiteY3" fmla="*/ 817781 h 817781"/>
              <a:gd name="connsiteX4" fmla="*/ 0 w 16106775"/>
              <a:gd name="connsiteY4" fmla="*/ 0 h 817781"/>
              <a:gd name="connsiteX0" fmla="*/ 0 w 16106775"/>
              <a:gd name="connsiteY0" fmla="*/ 0 h 979756"/>
              <a:gd name="connsiteX1" fmla="*/ 16106775 w 16106775"/>
              <a:gd name="connsiteY1" fmla="*/ 0 h 979756"/>
              <a:gd name="connsiteX2" fmla="*/ 16106775 w 16106775"/>
              <a:gd name="connsiteY2" fmla="*/ 817781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0 w 16106775"/>
              <a:gd name="connsiteY3" fmla="*/ 979756 h 979756"/>
              <a:gd name="connsiteX4" fmla="*/ 0 w 16106775"/>
              <a:gd name="connsiteY4" fmla="*/ 0 h 979756"/>
              <a:gd name="connsiteX0" fmla="*/ 0 w 16106775"/>
              <a:gd name="connsiteY0" fmla="*/ 0 h 979756"/>
              <a:gd name="connsiteX1" fmla="*/ 16106775 w 16106775"/>
              <a:gd name="connsiteY1" fmla="*/ 0 h 979756"/>
              <a:gd name="connsiteX2" fmla="*/ 16106775 w 16106775"/>
              <a:gd name="connsiteY2" fmla="*/ 979756 h 979756"/>
              <a:gd name="connsiteX3" fmla="*/ 15741 w 16106775"/>
              <a:gd name="connsiteY3" fmla="*/ 763643 h 979756"/>
              <a:gd name="connsiteX4" fmla="*/ 0 w 16106775"/>
              <a:gd name="connsiteY4" fmla="*/ 0 h 979756"/>
              <a:gd name="connsiteX0" fmla="*/ 0 w 16106775"/>
              <a:gd name="connsiteY0" fmla="*/ 0 h 763643"/>
              <a:gd name="connsiteX1" fmla="*/ 16106775 w 16106775"/>
              <a:gd name="connsiteY1" fmla="*/ 0 h 763643"/>
              <a:gd name="connsiteX2" fmla="*/ 16091032 w 16106775"/>
              <a:gd name="connsiteY2" fmla="*/ 750930 h 763643"/>
              <a:gd name="connsiteX3" fmla="*/ 15741 w 16106775"/>
              <a:gd name="connsiteY3" fmla="*/ 763643 h 763643"/>
              <a:gd name="connsiteX4" fmla="*/ 0 w 16106775"/>
              <a:gd name="connsiteY4" fmla="*/ 0 h 763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06775" h="763643">
                <a:moveTo>
                  <a:pt x="0" y="0"/>
                </a:moveTo>
                <a:lnTo>
                  <a:pt x="16106775" y="0"/>
                </a:lnTo>
                <a:lnTo>
                  <a:pt x="16091032" y="750930"/>
                </a:lnTo>
                <a:lnTo>
                  <a:pt x="15741" y="763643"/>
                </a:lnTo>
                <a:lnTo>
                  <a:pt x="0" y="0"/>
                </a:lnTo>
                <a:close/>
              </a:path>
            </a:pathLst>
          </a:custGeom>
          <a:solidFill>
            <a:schemeClr val="tx1"/>
          </a:solidFill>
          <a:ln w="12700" cmpd="sng">
            <a:noFill/>
          </a:ln>
        </p:spPr>
        <p:txBody>
          <a:bodyPr wrap="square" tIns="91440" bIns="91440" anchor="ctr">
            <a:noAutofit/>
          </a:bodyPr>
          <a:lstStyle/>
          <a:p>
            <a:pPr algn="ctr">
              <a:defRPr/>
            </a:pPr>
            <a:r>
              <a:rPr lang="en-US" sz="5400" b="1" dirty="0">
                <a:solidFill>
                  <a:schemeClr val="bg1"/>
                </a:solidFill>
              </a:rPr>
              <a:t>Methods</a:t>
            </a:r>
          </a:p>
        </p:txBody>
      </p:sp>
      <p:sp>
        <p:nvSpPr>
          <p:cNvPr id="3" name="TextBox 2">
            <a:extLst>
              <a:ext uri="{FF2B5EF4-FFF2-40B4-BE49-F238E27FC236}">
                <a16:creationId xmlns:a16="http://schemas.microsoft.com/office/drawing/2014/main" id="{90DB3438-10A4-FDF5-76E1-D71E01979CD8}"/>
              </a:ext>
            </a:extLst>
          </p:cNvPr>
          <p:cNvSpPr txBox="1"/>
          <p:nvPr/>
        </p:nvSpPr>
        <p:spPr>
          <a:xfrm>
            <a:off x="1527472"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abstract here</a:t>
            </a:r>
          </a:p>
        </p:txBody>
      </p:sp>
      <p:sp>
        <p:nvSpPr>
          <p:cNvPr id="5" name="TextBox 4">
            <a:extLst>
              <a:ext uri="{FF2B5EF4-FFF2-40B4-BE49-F238E27FC236}">
                <a16:creationId xmlns:a16="http://schemas.microsoft.com/office/drawing/2014/main" id="{BDD5B95A-AE6B-ECE6-106B-E43F142FF6D4}"/>
              </a:ext>
            </a:extLst>
          </p:cNvPr>
          <p:cNvSpPr txBox="1"/>
          <p:nvPr/>
        </p:nvSpPr>
        <p:spPr>
          <a:xfrm>
            <a:off x="15548272"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objectives here</a:t>
            </a:r>
          </a:p>
        </p:txBody>
      </p:sp>
      <p:sp>
        <p:nvSpPr>
          <p:cNvPr id="6" name="TextBox 5">
            <a:extLst>
              <a:ext uri="{FF2B5EF4-FFF2-40B4-BE49-F238E27FC236}">
                <a16:creationId xmlns:a16="http://schemas.microsoft.com/office/drawing/2014/main" id="{A2C9A7E1-32CC-C6BA-949A-755B35E7E4B4}"/>
              </a:ext>
            </a:extLst>
          </p:cNvPr>
          <p:cNvSpPr txBox="1"/>
          <p:nvPr/>
        </p:nvSpPr>
        <p:spPr>
          <a:xfrm>
            <a:off x="29589779" y="7311605"/>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results/discussion here</a:t>
            </a:r>
          </a:p>
        </p:txBody>
      </p:sp>
      <p:sp>
        <p:nvSpPr>
          <p:cNvPr id="7" name="TextBox 6">
            <a:extLst>
              <a:ext uri="{FF2B5EF4-FFF2-40B4-BE49-F238E27FC236}">
                <a16:creationId xmlns:a16="http://schemas.microsoft.com/office/drawing/2014/main" id="{162A11C8-251A-1F5A-3306-6B9DF4E54333}"/>
              </a:ext>
            </a:extLst>
          </p:cNvPr>
          <p:cNvSpPr txBox="1"/>
          <p:nvPr/>
        </p:nvSpPr>
        <p:spPr>
          <a:xfrm>
            <a:off x="1527472" y="22210946"/>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background here</a:t>
            </a:r>
          </a:p>
        </p:txBody>
      </p:sp>
      <p:sp>
        <p:nvSpPr>
          <p:cNvPr id="8" name="TextBox 7">
            <a:extLst>
              <a:ext uri="{FF2B5EF4-FFF2-40B4-BE49-F238E27FC236}">
                <a16:creationId xmlns:a16="http://schemas.microsoft.com/office/drawing/2014/main" id="{F5BB0E9F-42DC-9FD4-6B5C-A77951C3CF72}"/>
              </a:ext>
            </a:extLst>
          </p:cNvPr>
          <p:cNvSpPr txBox="1"/>
          <p:nvPr/>
        </p:nvSpPr>
        <p:spPr>
          <a:xfrm>
            <a:off x="15548272" y="14753058"/>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methods here</a:t>
            </a:r>
          </a:p>
        </p:txBody>
      </p:sp>
      <p:sp>
        <p:nvSpPr>
          <p:cNvPr id="9" name="TextBox 8">
            <a:extLst>
              <a:ext uri="{FF2B5EF4-FFF2-40B4-BE49-F238E27FC236}">
                <a16:creationId xmlns:a16="http://schemas.microsoft.com/office/drawing/2014/main" id="{7934801C-A016-F93C-87C8-0AB2A93708DB}"/>
              </a:ext>
            </a:extLst>
          </p:cNvPr>
          <p:cNvSpPr txBox="1"/>
          <p:nvPr/>
        </p:nvSpPr>
        <p:spPr>
          <a:xfrm>
            <a:off x="29589779" y="26406428"/>
            <a:ext cx="12750799" cy="603941"/>
          </a:xfrm>
          <a:prstGeom prst="rect">
            <a:avLst/>
          </a:prstGeom>
          <a:noFill/>
        </p:spPr>
        <p:txBody>
          <a:bodyPr wrap="square" lIns="79925" tIns="39970" rIns="79925" bIns="39970" rtlCol="0">
            <a:spAutoFit/>
          </a:bodyPr>
          <a:lstStyle/>
          <a:p>
            <a:r>
              <a:rPr lang="en-US" sz="3400" b="0" baseline="0" dirty="0">
                <a:latin typeface="Calibri" panose="020F0502020204030204" pitchFamily="34" charset="0"/>
              </a:rPr>
              <a:t>Insert future direction here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73EC94-51C9-B381-F8F2-4EC9B03D6325}"/>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3090964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BD6F2F-D097-4693-BA4C-210A2E261A36}">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2.xml><?xml version="1.0" encoding="utf-8"?>
<ds:datastoreItem xmlns:ds="http://schemas.openxmlformats.org/officeDocument/2006/customXml" ds:itemID="{4CC2D6B8-4129-4487-B8A1-A1EC5673B739}">
  <ds:schemaRefs>
    <ds:schemaRef ds:uri="http://schemas.microsoft.com/sharepoint/v3/contenttype/forms"/>
  </ds:schemaRefs>
</ds:datastoreItem>
</file>

<file path=customXml/itemProps3.xml><?xml version="1.0" encoding="utf-8"?>
<ds:datastoreItem xmlns:ds="http://schemas.openxmlformats.org/officeDocument/2006/customXml" ds:itemID="{7C0D33F5-A399-4B4D-A3F4-58739A0332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4393</TotalTime>
  <Words>366</Words>
  <Application>Microsoft Macintosh PowerPoint</Application>
  <PresentationFormat>Custom</PresentationFormat>
  <Paragraphs>38</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Rutgers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 Xia</dc:creator>
  <cp:lastModifiedBy>Douglas Shelton</cp:lastModifiedBy>
  <cp:revision>116</cp:revision>
  <cp:lastPrinted>2012-08-01T17:44:46Z</cp:lastPrinted>
  <dcterms:created xsi:type="dcterms:W3CDTF">2014-03-07T20:19:06Z</dcterms:created>
  <dcterms:modified xsi:type="dcterms:W3CDTF">2025-01-24T15:48:36Z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22600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