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3891200" cy="32918400"/>
  <p:notesSz cx="7004050" cy="9290050"/>
  <p:defaultTextStyle>
    <a:defPPr>
      <a:defRPr lang="en-US"/>
    </a:defPPr>
    <a:lvl1pPr marL="0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1pPr>
    <a:lvl2pPr marL="1645640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2pPr>
    <a:lvl3pPr marL="3291279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3pPr>
    <a:lvl4pPr marL="4936919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4pPr>
    <a:lvl5pPr marL="6582559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5pPr>
    <a:lvl6pPr marL="8228198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6pPr>
    <a:lvl7pPr marL="9873837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7pPr>
    <a:lvl8pPr marL="11519478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8pPr>
    <a:lvl9pPr marL="13165118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112A"/>
    <a:srgbClr val="921427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74" autoAdjust="0"/>
    <p:restoredTop sz="94629" autoAdjust="0"/>
  </p:normalViewPr>
  <p:slideViewPr>
    <p:cSldViewPr>
      <p:cViewPr varScale="1">
        <p:scale>
          <a:sx n="26" d="100"/>
          <a:sy n="26" d="100"/>
        </p:scale>
        <p:origin x="2824" y="312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flipH="1">
            <a:off x="42672000" y="0"/>
            <a:ext cx="1219200" cy="4038600"/>
          </a:xfrm>
          <a:prstGeom prst="rect">
            <a:avLst/>
          </a:prstGeom>
          <a:solidFill>
            <a:srgbClr val="B0112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16" descr="PosterTemplateCopyright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3" y="32575502"/>
            <a:ext cx="2626948" cy="220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16"/>
          <p:cNvSpPr/>
          <p:nvPr userDrawn="1"/>
        </p:nvSpPr>
        <p:spPr>
          <a:xfrm flipH="1">
            <a:off x="42672000" y="29935258"/>
            <a:ext cx="1219200" cy="2957742"/>
          </a:xfrm>
          <a:prstGeom prst="rect">
            <a:avLst/>
          </a:prstGeom>
          <a:solidFill>
            <a:srgbClr val="B0112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PPT Header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891200" cy="4051300"/>
          </a:xfrm>
          <a:prstGeom prst="rect">
            <a:avLst/>
          </a:prstGeom>
        </p:spPr>
      </p:pic>
      <p:pic>
        <p:nvPicPr>
          <p:cNvPr id="3" name="Picture 2" descr="PPT Footer.eps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908500"/>
            <a:ext cx="43891200" cy="300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944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9/26/16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6651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329128" tIns="164564" rIns="329128" bIns="164564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3"/>
          </a:xfrm>
          <a:prstGeom prst="rect">
            <a:avLst/>
          </a:prstGeom>
        </p:spPr>
        <p:txBody>
          <a:bodyPr vert="horz" lIns="329128" tIns="164564" rIns="329128" bIns="164564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3"/>
            <a:ext cx="10241280" cy="1752600"/>
          </a:xfrm>
          <a:prstGeom prst="rect">
            <a:avLst/>
          </a:prstGeom>
        </p:spPr>
        <p:txBody>
          <a:bodyPr vert="horz" lIns="329128" tIns="164564" rIns="329128" bIns="164564" rtlCol="0" anchor="ctr"/>
          <a:lstStyle>
            <a:lvl1pPr algn="l">
              <a:defRPr sz="4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D6BDF-9D0E-4E2B-85B8-D8F4790360C9}" type="datetimeFigureOut">
              <a:rPr lang="en-US" smtClean="0"/>
              <a:t>9/26/16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3"/>
            <a:ext cx="13898880" cy="1752600"/>
          </a:xfrm>
          <a:prstGeom prst="rect">
            <a:avLst/>
          </a:prstGeom>
        </p:spPr>
        <p:txBody>
          <a:bodyPr vert="horz" lIns="329128" tIns="164564" rIns="329128" bIns="164564" rtlCol="0" anchor="ctr"/>
          <a:lstStyle>
            <a:lvl1pPr algn="ctr">
              <a:defRPr sz="4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3"/>
            <a:ext cx="10241280" cy="1752600"/>
          </a:xfrm>
          <a:prstGeom prst="rect">
            <a:avLst/>
          </a:prstGeom>
        </p:spPr>
        <p:txBody>
          <a:bodyPr vert="horz" lIns="329128" tIns="164564" rIns="329128" bIns="164564" rtlCol="0" anchor="ctr"/>
          <a:lstStyle>
            <a:lvl1pPr algn="r">
              <a:defRPr sz="4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22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3291279" rtl="0" eaLnBrk="1" latinLnBrk="0" hangingPunct="1"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42" indent="-342842" algn="l" defTabSz="3291279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683" indent="-342842" algn="l" defTabSz="3291279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525" indent="-342842" algn="l" defTabSz="3291279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66" indent="-342842" algn="l" defTabSz="3291279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209" indent="-342842" algn="l" defTabSz="3291279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9051018" indent="-822820" algn="l" defTabSz="3291279" rtl="0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6658" indent="-822820" algn="l" defTabSz="3291279" rtl="0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2342297" indent="-822820" algn="l" defTabSz="3291279" rtl="0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3987936" indent="-822820" algn="l" defTabSz="3291279" rtl="0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27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1pPr>
      <a:lvl2pPr marL="1645640" algn="l" defTabSz="329127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2pPr>
      <a:lvl3pPr marL="3291279" algn="l" defTabSz="329127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4936919" algn="l" defTabSz="329127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4pPr>
      <a:lvl5pPr marL="6582559" algn="l" defTabSz="329127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5pPr>
      <a:lvl6pPr marL="8228198" algn="l" defTabSz="329127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6pPr>
      <a:lvl7pPr marL="9873837" algn="l" defTabSz="329127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7pPr>
      <a:lvl8pPr marL="11519478" algn="l" defTabSz="329127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8pPr>
      <a:lvl9pPr marL="13165118" algn="l" defTabSz="329127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110281"/>
              </p:ext>
            </p:extLst>
          </p:nvPr>
        </p:nvGraphicFramePr>
        <p:xfrm>
          <a:off x="12420600" y="4267200"/>
          <a:ext cx="18516599" cy="16319433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8516599"/>
              </a:tblGrid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4400" baseline="0" dirty="0" smtClean="0"/>
                        <a:t>Methodology and Analysis</a:t>
                      </a:r>
                      <a:endParaRPr lang="en-US" sz="4400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</a:tr>
              <a:tr h="15405033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What was your approach in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conducting your research?</a:t>
                      </a:r>
                    </a:p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Why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is this approach unique, new, or corrective compared to what has been done before?</a:t>
                      </a:r>
                    </a:p>
                    <a:p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What materials, sources, images or data illustrate your research?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Text Box 122"/>
          <p:cNvSpPr txBox="1">
            <a:spLocks noChangeArrowheads="1"/>
          </p:cNvSpPr>
          <p:nvPr/>
        </p:nvSpPr>
        <p:spPr bwMode="auto">
          <a:xfrm>
            <a:off x="5334000" y="388826"/>
            <a:ext cx="29870400" cy="1800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7137" tIns="342842" rIns="137137" bIns="342842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7200" b="1" dirty="0" smtClean="0">
                <a:solidFill>
                  <a:schemeClr val="bg1"/>
                </a:solidFill>
                <a:latin typeface="+mn-lt"/>
              </a:rPr>
              <a:t>Title</a:t>
            </a:r>
            <a:endParaRPr lang="en-US" sz="7200" b="1" i="1" baseline="30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Text Box 123"/>
          <p:cNvSpPr txBox="1">
            <a:spLocks noChangeArrowheads="1"/>
          </p:cNvSpPr>
          <p:nvPr/>
        </p:nvSpPr>
        <p:spPr bwMode="auto">
          <a:xfrm>
            <a:off x="3962400" y="2209800"/>
            <a:ext cx="329184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37" tIns="137137" rIns="137137" bIns="137137" anchor="ctr" anchorCtr="0"/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000" dirty="0" smtClean="0">
                <a:solidFill>
                  <a:srgbClr val="FFFFFF"/>
                </a:solidFill>
                <a:latin typeface="+mn-lt"/>
              </a:rPr>
              <a:t>Authors </a:t>
            </a:r>
            <a:endParaRPr lang="en-US" sz="4000" dirty="0">
              <a:solidFill>
                <a:srgbClr val="FFFFFF"/>
              </a:solidFill>
              <a:latin typeface="+mn-lt"/>
            </a:endParaRP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144859"/>
              </p:ext>
            </p:extLst>
          </p:nvPr>
        </p:nvGraphicFramePr>
        <p:xfrm>
          <a:off x="1447800" y="4343400"/>
          <a:ext cx="10668000" cy="5138305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0668000"/>
              </a:tblGrid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Introduction</a:t>
                      </a:r>
                      <a:endParaRPr lang="en-US" sz="4400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</a:tr>
              <a:tr h="4376305">
                <a:tc>
                  <a:txBody>
                    <a:bodyPr/>
                    <a:lstStyle/>
                    <a:p>
                      <a:pPr marL="0" marR="0" indent="0" algn="just" defTabSz="32912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What is the central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research problem or question you have been helping to explore?</a:t>
                      </a:r>
                      <a:endParaRPr lang="en-US" sz="3200" b="0" dirty="0" smtClean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477133"/>
              </p:ext>
            </p:extLst>
          </p:nvPr>
        </p:nvGraphicFramePr>
        <p:xfrm>
          <a:off x="1447800" y="15021561"/>
          <a:ext cx="10668000" cy="11035464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0668000"/>
              </a:tblGrid>
              <a:tr h="612975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Background</a:t>
                      </a:r>
                      <a:endParaRPr lang="en-US" sz="4400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</a:tr>
              <a:tr h="10273464">
                <a:tc>
                  <a:txBody>
                    <a:bodyPr/>
                    <a:lstStyle/>
                    <a:p>
                      <a:pPr eaLnBrk="1" hangingPunct="1"/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What work has been done previously in this area?</a:t>
                      </a:r>
                    </a:p>
                    <a:p>
                      <a:pPr eaLnBrk="1" hangingPunct="1"/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This section can be a review of the literature that has been most important in your research area.</a:t>
                      </a:r>
                    </a:p>
                    <a:p>
                      <a:pPr eaLnBrk="1" hangingPunct="1"/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8" name="Tab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335742"/>
              </p:ext>
            </p:extLst>
          </p:nvPr>
        </p:nvGraphicFramePr>
        <p:xfrm>
          <a:off x="31775400" y="15021561"/>
          <a:ext cx="10668000" cy="4930596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0668000"/>
              </a:tblGrid>
              <a:tr h="667564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Conclusions and Directions for Future</a:t>
                      </a:r>
                      <a:r>
                        <a:rPr lang="en-US" sz="4400" baseline="0" dirty="0" smtClean="0"/>
                        <a:t> Research</a:t>
                      </a:r>
                      <a:endParaRPr lang="en-US" sz="4400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</a:tr>
              <a:tr h="3498036">
                <a:tc>
                  <a:txBody>
                    <a:bodyPr/>
                    <a:lstStyle/>
                    <a:p>
                      <a:pPr eaLnBrk="1" hangingPunct="1"/>
                      <a:r>
                        <a:rPr lang="en-US" sz="3200" i="0" baseline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What were your conclusions? </a:t>
                      </a:r>
                    </a:p>
                    <a:p>
                      <a:pPr eaLnBrk="1" hangingPunct="1"/>
                      <a:r>
                        <a:rPr lang="en-US" sz="3200" i="0" baseline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What remains unanswered and what are the potential areas for future research?</a:t>
                      </a:r>
                    </a:p>
                    <a:p>
                      <a:pPr eaLnBrk="1" hangingPunct="1"/>
                      <a:endParaRPr lang="en-US" sz="3200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184321"/>
              </p:ext>
            </p:extLst>
          </p:nvPr>
        </p:nvGraphicFramePr>
        <p:xfrm>
          <a:off x="31775400" y="25374600"/>
          <a:ext cx="10668000" cy="134112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066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Acknowledgements</a:t>
                      </a:r>
                      <a:endParaRPr lang="en-US" sz="4400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3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849388"/>
              </p:ext>
            </p:extLst>
          </p:nvPr>
        </p:nvGraphicFramePr>
        <p:xfrm>
          <a:off x="1447800" y="26212800"/>
          <a:ext cx="10668000" cy="1664147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0668000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References</a:t>
                      </a:r>
                      <a:endParaRPr lang="en-US" sz="3600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</a:tr>
              <a:tr h="978347">
                <a:tc>
                  <a:txBody>
                    <a:bodyPr/>
                    <a:lstStyle/>
                    <a:p>
                      <a:pPr eaLnBrk="1" hangingPunct="1"/>
                      <a:endParaRPr lang="en-US" sz="1800" dirty="0" smtClean="0">
                        <a:solidFill>
                          <a:srgbClr val="000000"/>
                        </a:solidFill>
                        <a:latin typeface="+mn-lt"/>
                        <a:cs typeface="Calibri"/>
                      </a:endParaRPr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495535"/>
              </p:ext>
            </p:extLst>
          </p:nvPr>
        </p:nvGraphicFramePr>
        <p:xfrm>
          <a:off x="31318199" y="4282440"/>
          <a:ext cx="11728735" cy="475488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1728735"/>
              </a:tblGrid>
              <a:tr h="272143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Discussion</a:t>
                      </a:r>
                      <a:endParaRPr lang="en-US" sz="4400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</a:tr>
              <a:tr h="1251857">
                <a:tc>
                  <a:txBody>
                    <a:bodyPr/>
                    <a:lstStyle/>
                    <a:p>
                      <a:pPr eaLnBrk="1" hangingPunct="1"/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What did you find? Consider sharing examples or brief case students that</a:t>
                      </a:r>
                      <a:r>
                        <a:rPr lang="en-US" sz="3200" baseline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 capture what you have discovered.</a:t>
                      </a:r>
                    </a:p>
                    <a:p>
                      <a:pPr eaLnBrk="1" hangingPunct="1"/>
                      <a:r>
                        <a:rPr lang="en-US" sz="3200" baseline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What </a:t>
                      </a:r>
                      <a:endParaRPr lang="en-US" sz="3200" dirty="0" smtClean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  <a:p>
                      <a:pPr eaLnBrk="1" hangingPunct="1"/>
                      <a:endParaRPr lang="en-US" sz="3200" dirty="0" smtClean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  <a:p>
                      <a:pPr eaLnBrk="1" hangingPunct="1"/>
                      <a:endParaRPr lang="en-US" sz="3200" dirty="0" smtClean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  <a:p>
                      <a:pPr eaLnBrk="1" hangingPunct="1"/>
                      <a:endParaRPr lang="en-US" sz="3200" dirty="0" smtClean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  <a:p>
                      <a:pPr eaLnBrk="1" hangingPunct="1"/>
                      <a:endParaRPr lang="en-US" sz="3200" dirty="0" smtClean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  <a:p>
                      <a:endParaRPr lang="en-US" sz="3200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8" name="Text Box 1"/>
          <p:cNvSpPr txBox="1"/>
          <p:nvPr/>
        </p:nvSpPr>
        <p:spPr>
          <a:xfrm>
            <a:off x="13868400" y="22174199"/>
            <a:ext cx="6515100" cy="457200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1000"/>
              </a:spcAft>
            </a:pPr>
            <a:endParaRPr lang="en-US" sz="900" b="1" dirty="0">
              <a:effectLst/>
              <a:latin typeface="Times New Roman"/>
              <a:ea typeface="ＭＳ 明朝"/>
              <a:cs typeface="Times New Roman"/>
            </a:endParaRPr>
          </a:p>
        </p:txBody>
      </p:sp>
      <p:sp>
        <p:nvSpPr>
          <p:cNvPr id="29" name="Text Box 1"/>
          <p:cNvSpPr txBox="1"/>
          <p:nvPr/>
        </p:nvSpPr>
        <p:spPr>
          <a:xfrm>
            <a:off x="18478500" y="22555200"/>
            <a:ext cx="3810000" cy="3048000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1000"/>
              </a:spcAft>
            </a:pPr>
            <a:endParaRPr lang="en-US" sz="900" b="1" dirty="0">
              <a:effectLst/>
              <a:latin typeface="Times New Roman"/>
              <a:ea typeface="ＭＳ 明朝"/>
              <a:cs typeface="Times New Roman"/>
            </a:endParaRPr>
          </a:p>
        </p:txBody>
      </p:sp>
      <p:sp>
        <p:nvSpPr>
          <p:cNvPr id="32" name="Text Box 1"/>
          <p:cNvSpPr txBox="1"/>
          <p:nvPr/>
        </p:nvSpPr>
        <p:spPr>
          <a:xfrm>
            <a:off x="31775400" y="24307800"/>
            <a:ext cx="10515600" cy="609600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1000"/>
              </a:spcAft>
            </a:pPr>
            <a:endParaRPr lang="en-US" sz="900" b="1" dirty="0">
              <a:effectLst/>
              <a:latin typeface="Times New Roman"/>
              <a:ea typeface="ＭＳ 明朝"/>
              <a:cs typeface="Times New Roman"/>
            </a:endParaRPr>
          </a:p>
        </p:txBody>
      </p:sp>
      <p:sp>
        <p:nvSpPr>
          <p:cNvPr id="33" name="Text Box 1"/>
          <p:cNvSpPr txBox="1"/>
          <p:nvPr/>
        </p:nvSpPr>
        <p:spPr>
          <a:xfrm>
            <a:off x="24994041" y="23926799"/>
            <a:ext cx="5486400" cy="2362200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1000"/>
              </a:spcAft>
            </a:pPr>
            <a:endParaRPr lang="en-US" sz="900" b="1" dirty="0">
              <a:effectLst/>
              <a:latin typeface="Times New Roman"/>
              <a:ea typeface="ＭＳ 明朝"/>
              <a:cs typeface="Times New Roman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0" y="154451"/>
            <a:ext cx="10058400" cy="3602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25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4829</TotalTime>
  <Words>137</Words>
  <Application>Microsoft Macintosh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ＭＳ 明朝</vt:lpstr>
      <vt:lpstr>Times New Roman</vt:lpstr>
      <vt:lpstr>Arial</vt:lpstr>
      <vt:lpstr>Office Theme</vt:lpstr>
      <vt:lpstr>PowerPoint Presentation</vt:lpstr>
    </vt:vector>
  </TitlesOfParts>
  <Company>Genigraphics LLC</Company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36x48</dc:title>
  <dc:creator>Jay Larson</dc:creator>
  <dc:description>Quality poster printing
www.genigraphics.com
1-800-790-4001</dc:description>
  <cp:lastModifiedBy>Michael Burke</cp:lastModifiedBy>
  <cp:revision>187</cp:revision>
  <cp:lastPrinted>2013-02-12T02:21:55Z</cp:lastPrinted>
  <dcterms:created xsi:type="dcterms:W3CDTF">2013-02-10T21:14:48Z</dcterms:created>
  <dcterms:modified xsi:type="dcterms:W3CDTF">2016-09-26T16:14:15Z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2024627113</vt:i4>
  </property>
  <property fmtid="{D5CDD505-2E9C-101B-9397-08002B2CF9AE}" pid="3" name="_NewReviewCycle">
    <vt:lpwstr/>
  </property>
  <property fmtid="{D5CDD505-2E9C-101B-9397-08002B2CF9AE}" pid="4" name="_EmailSubject">
    <vt:lpwstr>updated template</vt:lpwstr>
  </property>
  <property fmtid="{D5CDD505-2E9C-101B-9397-08002B2CF9AE}" pid="5" name="_AuthorEmail">
    <vt:lpwstr>bb502@echo.rutgers.edu</vt:lpwstr>
  </property>
  <property fmtid="{D5CDD505-2E9C-101B-9397-08002B2CF9AE}" pid="6" name="_AuthorEmailDisplayName">
    <vt:lpwstr>Brian Ballentine</vt:lpwstr>
  </property>
</Properties>
</file>