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918400" cy="21945600"/>
  <p:notesSz cx="7004050" cy="9290050"/>
  <p:defaultTextStyle>
    <a:defPPr>
      <a:defRPr lang="en-US"/>
    </a:defPPr>
    <a:lvl1pPr marL="0" algn="l" defTabSz="2350631" rtl="0" eaLnBrk="1" latinLnBrk="0" hangingPunct="1">
      <a:defRPr sz="4571" kern="1200">
        <a:solidFill>
          <a:schemeClr val="tx1"/>
        </a:solidFill>
        <a:latin typeface="+mn-lt"/>
        <a:ea typeface="+mn-ea"/>
        <a:cs typeface="+mn-cs"/>
      </a:defRPr>
    </a:lvl1pPr>
    <a:lvl2pPr marL="1175316" algn="l" defTabSz="2350631" rtl="0" eaLnBrk="1" latinLnBrk="0" hangingPunct="1">
      <a:defRPr sz="4571" kern="1200">
        <a:solidFill>
          <a:schemeClr val="tx1"/>
        </a:solidFill>
        <a:latin typeface="+mn-lt"/>
        <a:ea typeface="+mn-ea"/>
        <a:cs typeface="+mn-cs"/>
      </a:defRPr>
    </a:lvl2pPr>
    <a:lvl3pPr marL="2350631" algn="l" defTabSz="2350631" rtl="0" eaLnBrk="1" latinLnBrk="0" hangingPunct="1">
      <a:defRPr sz="4571" kern="1200">
        <a:solidFill>
          <a:schemeClr val="tx1"/>
        </a:solidFill>
        <a:latin typeface="+mn-lt"/>
        <a:ea typeface="+mn-ea"/>
        <a:cs typeface="+mn-cs"/>
      </a:defRPr>
    </a:lvl3pPr>
    <a:lvl4pPr marL="3525948" algn="l" defTabSz="2350631" rtl="0" eaLnBrk="1" latinLnBrk="0" hangingPunct="1">
      <a:defRPr sz="4571" kern="1200">
        <a:solidFill>
          <a:schemeClr val="tx1"/>
        </a:solidFill>
        <a:latin typeface="+mn-lt"/>
        <a:ea typeface="+mn-ea"/>
        <a:cs typeface="+mn-cs"/>
      </a:defRPr>
    </a:lvl4pPr>
    <a:lvl5pPr marL="4701264" algn="l" defTabSz="2350631" rtl="0" eaLnBrk="1" latinLnBrk="0" hangingPunct="1">
      <a:defRPr sz="4571" kern="1200">
        <a:solidFill>
          <a:schemeClr val="tx1"/>
        </a:solidFill>
        <a:latin typeface="+mn-lt"/>
        <a:ea typeface="+mn-ea"/>
        <a:cs typeface="+mn-cs"/>
      </a:defRPr>
    </a:lvl5pPr>
    <a:lvl6pPr marL="5876579" algn="l" defTabSz="2350631" rtl="0" eaLnBrk="1" latinLnBrk="0" hangingPunct="1">
      <a:defRPr sz="4571" kern="1200">
        <a:solidFill>
          <a:schemeClr val="tx1"/>
        </a:solidFill>
        <a:latin typeface="+mn-lt"/>
        <a:ea typeface="+mn-ea"/>
        <a:cs typeface="+mn-cs"/>
      </a:defRPr>
    </a:lvl6pPr>
    <a:lvl7pPr marL="7051894" algn="l" defTabSz="2350631" rtl="0" eaLnBrk="1" latinLnBrk="0" hangingPunct="1">
      <a:defRPr sz="4571" kern="1200">
        <a:solidFill>
          <a:schemeClr val="tx1"/>
        </a:solidFill>
        <a:latin typeface="+mn-lt"/>
        <a:ea typeface="+mn-ea"/>
        <a:cs typeface="+mn-cs"/>
      </a:defRPr>
    </a:lvl7pPr>
    <a:lvl8pPr marL="8227211" algn="l" defTabSz="2350631" rtl="0" eaLnBrk="1" latinLnBrk="0" hangingPunct="1">
      <a:defRPr sz="4571" kern="1200">
        <a:solidFill>
          <a:schemeClr val="tx1"/>
        </a:solidFill>
        <a:latin typeface="+mn-lt"/>
        <a:ea typeface="+mn-ea"/>
        <a:cs typeface="+mn-cs"/>
      </a:defRPr>
    </a:lvl8pPr>
    <a:lvl9pPr marL="9402527" algn="l" defTabSz="2350631" rtl="0" eaLnBrk="1" latinLnBrk="0" hangingPunct="1">
      <a:defRPr sz="457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112A"/>
    <a:srgbClr val="921427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74" autoAdjust="0"/>
    <p:restoredTop sz="94629" autoAdjust="0"/>
  </p:normalViewPr>
  <p:slideViewPr>
    <p:cSldViewPr>
      <p:cViewPr varScale="1">
        <p:scale>
          <a:sx n="39" d="100"/>
          <a:sy n="39" d="100"/>
        </p:scale>
        <p:origin x="2248" y="216"/>
      </p:cViewPr>
      <p:guideLst>
        <p:guide orient="horz" pos="6912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flipH="1">
            <a:off x="32004000" y="0"/>
            <a:ext cx="914400" cy="2692400"/>
          </a:xfrm>
          <a:prstGeom prst="rect">
            <a:avLst/>
          </a:prstGeom>
          <a:solidFill>
            <a:srgbClr val="B011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47"/>
          </a:p>
        </p:txBody>
      </p:sp>
      <p:pic>
        <p:nvPicPr>
          <p:cNvPr id="6" name="Picture 16" descr="PosterTemplateCopyright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71602" y="21717002"/>
            <a:ext cx="1970211" cy="146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/>
          <p:cNvSpPr/>
          <p:nvPr userDrawn="1"/>
        </p:nvSpPr>
        <p:spPr>
          <a:xfrm flipH="1">
            <a:off x="32004000" y="19956839"/>
            <a:ext cx="914400" cy="1971828"/>
          </a:xfrm>
          <a:prstGeom prst="rect">
            <a:avLst/>
          </a:prstGeom>
          <a:solidFill>
            <a:srgbClr val="B011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47"/>
          </a:p>
        </p:txBody>
      </p:sp>
      <p:pic>
        <p:nvPicPr>
          <p:cNvPr id="2" name="Picture 1" descr="PPT Header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18400" cy="2700867"/>
          </a:xfrm>
          <a:prstGeom prst="rect">
            <a:avLst/>
          </a:prstGeom>
        </p:spPr>
      </p:pic>
      <p:pic>
        <p:nvPicPr>
          <p:cNvPr id="3" name="Picture 2" descr="PPT Footer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39000"/>
            <a:ext cx="32918400" cy="200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44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9/26/16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65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vert="horz" lIns="329128" tIns="164564" rIns="329128" bIns="164564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5120642"/>
            <a:ext cx="29626560" cy="14483082"/>
          </a:xfrm>
          <a:prstGeom prst="rect">
            <a:avLst/>
          </a:prstGeom>
        </p:spPr>
        <p:txBody>
          <a:bodyPr vert="horz" lIns="329128" tIns="164564" rIns="329128" bIns="164564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</p:spPr>
        <p:txBody>
          <a:bodyPr vert="horz" lIns="329128" tIns="164564" rIns="329128" bIns="164564" rtlCol="0" anchor="ctr"/>
          <a:lstStyle>
            <a:lvl1pPr algn="l">
              <a:defRPr sz="29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9/26/16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</p:spPr>
        <p:txBody>
          <a:bodyPr vert="horz" lIns="329128" tIns="164564" rIns="329128" bIns="164564" rtlCol="0" anchor="ctr"/>
          <a:lstStyle>
            <a:lvl1pPr algn="ctr">
              <a:defRPr sz="29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</p:spPr>
        <p:txBody>
          <a:bodyPr vert="horz" lIns="329128" tIns="164564" rIns="329128" bIns="164564" rtlCol="0" anchor="ctr"/>
          <a:lstStyle>
            <a:lvl1pPr algn="r">
              <a:defRPr sz="29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2194296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3" indent="-228573" algn="l" defTabSz="2194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indent="-228573" algn="l" defTabSz="2194296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18" indent="-228573" algn="l" defTabSz="2194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14290" indent="-228573" algn="l" defTabSz="2194296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42863" indent="-228573" algn="l" defTabSz="2194296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6034314" indent="-548574" algn="l" defTabSz="2194296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131462" indent="-548574" algn="l" defTabSz="2194296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228609" indent="-548574" algn="l" defTabSz="2194296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325757" indent="-548574" algn="l" defTabSz="2194296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296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1097148" algn="l" defTabSz="2194296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194296" algn="l" defTabSz="2194296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3pPr>
      <a:lvl4pPr marL="3291444" algn="l" defTabSz="2194296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4pPr>
      <a:lvl5pPr marL="4388592" algn="l" defTabSz="2194296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5pPr>
      <a:lvl6pPr marL="5485740" algn="l" defTabSz="2194296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6pPr>
      <a:lvl7pPr marL="6582887" algn="l" defTabSz="2194296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7pPr>
      <a:lvl8pPr marL="7680036" algn="l" defTabSz="2194296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8pPr>
      <a:lvl9pPr marL="8777184" algn="l" defTabSz="2194296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110281"/>
              </p:ext>
            </p:extLst>
          </p:nvPr>
        </p:nvGraphicFramePr>
        <p:xfrm>
          <a:off x="10109201" y="2844800"/>
          <a:ext cx="12344399" cy="10879622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2344399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900" baseline="0" dirty="0" smtClean="0"/>
                        <a:t>Methodology and Analysis</a:t>
                      </a:r>
                      <a:endParaRPr lang="en-US" sz="2900" dirty="0"/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10270022">
                <a:tc>
                  <a:txBody>
                    <a:bodyPr/>
                    <a:lstStyle/>
                    <a:p>
                      <a:r>
                        <a:rPr lang="en-US" sz="2100" dirty="0" smtClean="0">
                          <a:solidFill>
                            <a:schemeClr val="tx1"/>
                          </a:solidFill>
                        </a:rPr>
                        <a:t>What was your approach in</a:t>
                      </a:r>
                      <a:r>
                        <a:rPr lang="en-US" sz="2100" baseline="0" dirty="0" smtClean="0">
                          <a:solidFill>
                            <a:schemeClr val="tx1"/>
                          </a:solidFill>
                        </a:rPr>
                        <a:t> conducting your research?</a:t>
                      </a:r>
                    </a:p>
                    <a:p>
                      <a:r>
                        <a:rPr lang="en-US" sz="2100" dirty="0" smtClean="0">
                          <a:solidFill>
                            <a:schemeClr val="tx1"/>
                          </a:solidFill>
                        </a:rPr>
                        <a:t>Why</a:t>
                      </a:r>
                      <a:r>
                        <a:rPr lang="en-US" sz="2100" baseline="0" dirty="0" smtClean="0">
                          <a:solidFill>
                            <a:schemeClr val="tx1"/>
                          </a:solidFill>
                        </a:rPr>
                        <a:t> is this approach unique, new, or corrective compared to what has been done before?</a:t>
                      </a:r>
                    </a:p>
                    <a:p>
                      <a:r>
                        <a:rPr lang="en-US" sz="2100" baseline="0" dirty="0" smtClean="0">
                          <a:solidFill>
                            <a:schemeClr val="tx1"/>
                          </a:solidFill>
                        </a:rPr>
                        <a:t>What materials, sources, images or data illustrate your research?</a:t>
                      </a:r>
                      <a:endParaRPr lang="en-US" sz="2100" dirty="0">
                        <a:solidFill>
                          <a:schemeClr val="tx1"/>
                        </a:solidFill>
                      </a:endParaRPr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5384800" y="259218"/>
            <a:ext cx="19913600" cy="12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5" tIns="228561" rIns="91425" bIns="228561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+mn-lt"/>
              </a:rPr>
              <a:t>Title</a:t>
            </a:r>
            <a:endParaRPr lang="en-US" sz="4800" b="1" i="1" baseline="30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4470400" y="1473200"/>
            <a:ext cx="21945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5" tIns="91425" rIns="91425" bIns="91425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667" dirty="0">
                <a:solidFill>
                  <a:srgbClr val="FFFFFF"/>
                </a:solidFill>
                <a:latin typeface="+mn-lt"/>
              </a:rPr>
              <a:t>Authors </a:t>
            </a:r>
            <a:endParaRPr lang="en-US" sz="2667" dirty="0">
              <a:solidFill>
                <a:srgbClr val="FFFFFF"/>
              </a:solidFill>
              <a:latin typeface="+mn-lt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144859"/>
              </p:ext>
            </p:extLst>
          </p:nvPr>
        </p:nvGraphicFramePr>
        <p:xfrm>
          <a:off x="2794000" y="2895600"/>
          <a:ext cx="7112000" cy="3425537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7112000"/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smtClean="0"/>
                        <a:t>Introduction</a:t>
                      </a:r>
                      <a:endParaRPr lang="en-US" sz="2900" dirty="0"/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2917537">
                <a:tc>
                  <a:txBody>
                    <a:bodyPr/>
                    <a:lstStyle/>
                    <a:p>
                      <a:pPr marL="0" marR="0" indent="0" algn="just" defTabSz="32912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What is the central</a:t>
                      </a:r>
                      <a:r>
                        <a:rPr lang="en-US" sz="2100" b="0" baseline="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research problem or question you have been helping to explore?</a:t>
                      </a:r>
                      <a:endParaRPr lang="en-US" sz="2100" b="0" dirty="0" smtClean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477133"/>
              </p:ext>
            </p:extLst>
          </p:nvPr>
        </p:nvGraphicFramePr>
        <p:xfrm>
          <a:off x="2794000" y="10014374"/>
          <a:ext cx="7112000" cy="7356976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7112000"/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smtClean="0"/>
                        <a:t>Background</a:t>
                      </a:r>
                      <a:endParaRPr lang="en-US" sz="2900" dirty="0"/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6848976"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2100" baseline="0" dirty="0" smtClean="0">
                          <a:solidFill>
                            <a:schemeClr val="tx1"/>
                          </a:solidFill>
                        </a:rPr>
                        <a:t>What work has been done previously in this area?</a:t>
                      </a:r>
                    </a:p>
                    <a:p>
                      <a:pPr eaLnBrk="1" hangingPunct="1"/>
                      <a:r>
                        <a:rPr lang="en-US" sz="2100" baseline="0" dirty="0" smtClean="0">
                          <a:solidFill>
                            <a:schemeClr val="tx1"/>
                          </a:solidFill>
                        </a:rPr>
                        <a:t>This section can be a review of the literature that has been most important in your research area.</a:t>
                      </a:r>
                    </a:p>
                    <a:p>
                      <a:pPr eaLnBrk="1" hangingPunct="1"/>
                      <a:endParaRPr lang="en-US" sz="2100" dirty="0">
                        <a:solidFill>
                          <a:schemeClr val="tx1"/>
                        </a:solidFill>
                      </a:endParaRPr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335742"/>
              </p:ext>
            </p:extLst>
          </p:nvPr>
        </p:nvGraphicFramePr>
        <p:xfrm>
          <a:off x="23012400" y="10014374"/>
          <a:ext cx="7112000" cy="3287064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7112000"/>
              </a:tblGrid>
              <a:tr h="955040"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smtClean="0"/>
                        <a:t>Conclusions and Directions for Future</a:t>
                      </a:r>
                      <a:r>
                        <a:rPr lang="en-US" sz="2900" baseline="0" dirty="0" smtClean="0"/>
                        <a:t> Research</a:t>
                      </a:r>
                      <a:endParaRPr lang="en-US" sz="2900" dirty="0"/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2332024"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2100" i="0" baseline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What were your conclusions? </a:t>
                      </a:r>
                    </a:p>
                    <a:p>
                      <a:pPr eaLnBrk="1" hangingPunct="1"/>
                      <a:r>
                        <a:rPr lang="en-US" sz="2100" i="0" baseline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What remains unanswered and what are the potential areas for future research?</a:t>
                      </a:r>
                    </a:p>
                    <a:p>
                      <a:pPr eaLnBrk="1" hangingPunct="1"/>
                      <a:endParaRPr lang="en-US" sz="2100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184321"/>
              </p:ext>
            </p:extLst>
          </p:nvPr>
        </p:nvGraphicFramePr>
        <p:xfrm>
          <a:off x="23012400" y="16916400"/>
          <a:ext cx="7112000" cy="89408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7112000"/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smtClean="0"/>
                        <a:t>Acknowledgements</a:t>
                      </a:r>
                      <a:endParaRPr lang="en-US" sz="2900" dirty="0"/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386080">
                <a:tc>
                  <a:txBody>
                    <a:bodyPr/>
                    <a:lstStyle/>
                    <a:p>
                      <a:endParaRPr lang="en-US" sz="21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849388"/>
              </p:ext>
            </p:extLst>
          </p:nvPr>
        </p:nvGraphicFramePr>
        <p:xfrm>
          <a:off x="2794000" y="17475201"/>
          <a:ext cx="7112000" cy="1109431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71120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References</a:t>
                      </a:r>
                      <a:endParaRPr lang="en-US" sz="2400" dirty="0"/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652231">
                <a:tc>
                  <a:txBody>
                    <a:bodyPr/>
                    <a:lstStyle/>
                    <a:p>
                      <a:pPr eaLnBrk="1" hangingPunct="1"/>
                      <a:endParaRPr lang="en-US" sz="1200" dirty="0" smtClean="0">
                        <a:solidFill>
                          <a:srgbClr val="000000"/>
                        </a:solidFill>
                        <a:latin typeface="+mn-lt"/>
                        <a:cs typeface="Calibri"/>
                      </a:endParaRPr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495535"/>
              </p:ext>
            </p:extLst>
          </p:nvPr>
        </p:nvGraphicFramePr>
        <p:xfrm>
          <a:off x="22707600" y="2854960"/>
          <a:ext cx="7819157" cy="316992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7819157"/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smtClean="0"/>
                        <a:t>Discussion</a:t>
                      </a:r>
                      <a:endParaRPr lang="en-US" sz="2900" dirty="0"/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2661920"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210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What did you find? Consider sharing examples or brief case students that</a:t>
                      </a:r>
                      <a:r>
                        <a:rPr lang="en-US" sz="2100" baseline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 capture what you have discovered.</a:t>
                      </a:r>
                    </a:p>
                    <a:p>
                      <a:pPr eaLnBrk="1" hangingPunct="1"/>
                      <a:r>
                        <a:rPr lang="en-US" sz="2100" baseline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What </a:t>
                      </a:r>
                      <a:endParaRPr lang="en-US" sz="21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21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21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21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21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endParaRPr lang="en-US" sz="2100" dirty="0"/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" name="Text Box 1"/>
          <p:cNvSpPr txBox="1"/>
          <p:nvPr/>
        </p:nvSpPr>
        <p:spPr>
          <a:xfrm>
            <a:off x="11074400" y="14782799"/>
            <a:ext cx="4343400" cy="3048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67"/>
              </a:spcAft>
            </a:pPr>
            <a:endParaRPr lang="en-US" sz="600" b="1" dirty="0">
              <a:latin typeface="Times New Roman"/>
              <a:ea typeface="ＭＳ 明朝"/>
              <a:cs typeface="Times New Roman"/>
            </a:endParaRPr>
          </a:p>
        </p:txBody>
      </p:sp>
      <p:sp>
        <p:nvSpPr>
          <p:cNvPr id="29" name="Text Box 1"/>
          <p:cNvSpPr txBox="1"/>
          <p:nvPr/>
        </p:nvSpPr>
        <p:spPr>
          <a:xfrm>
            <a:off x="14147800" y="15036800"/>
            <a:ext cx="2540000" cy="20320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67"/>
              </a:spcAft>
            </a:pPr>
            <a:endParaRPr lang="en-US" sz="600" b="1" dirty="0">
              <a:latin typeface="Times New Roman"/>
              <a:ea typeface="ＭＳ 明朝"/>
              <a:cs typeface="Times New Roman"/>
            </a:endParaRPr>
          </a:p>
        </p:txBody>
      </p:sp>
      <p:sp>
        <p:nvSpPr>
          <p:cNvPr id="32" name="Text Box 1"/>
          <p:cNvSpPr txBox="1"/>
          <p:nvPr/>
        </p:nvSpPr>
        <p:spPr>
          <a:xfrm>
            <a:off x="23012400" y="16205200"/>
            <a:ext cx="7010400" cy="4064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67"/>
              </a:spcAft>
            </a:pPr>
            <a:endParaRPr lang="en-US" sz="600" b="1" dirty="0">
              <a:latin typeface="Times New Roman"/>
              <a:ea typeface="ＭＳ 明朝"/>
              <a:cs typeface="Times New Roman"/>
            </a:endParaRPr>
          </a:p>
        </p:txBody>
      </p:sp>
      <p:sp>
        <p:nvSpPr>
          <p:cNvPr id="33" name="Text Box 1"/>
          <p:cNvSpPr txBox="1"/>
          <p:nvPr/>
        </p:nvSpPr>
        <p:spPr>
          <a:xfrm>
            <a:off x="18491494" y="15951199"/>
            <a:ext cx="3657600" cy="15748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67"/>
              </a:spcAft>
            </a:pPr>
            <a:endParaRPr lang="en-US" sz="600" b="1" dirty="0">
              <a:latin typeface="Times New Roman"/>
              <a:ea typeface="ＭＳ 明朝"/>
              <a:cs typeface="Times New Roman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4800" y="102967"/>
            <a:ext cx="6705600" cy="2401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4830</TotalTime>
  <Words>137</Words>
  <Application>Microsoft Macintosh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ＭＳ 明朝</vt:lpstr>
      <vt:lpstr>Times New Roman</vt:lpstr>
      <vt:lpstr>Arial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36x48</dc:title>
  <dc:creator>Jay Larson</dc:creator>
  <dc:description>Quality poster printing
www.genigraphics.com
1-800-790-4001</dc:description>
  <cp:lastModifiedBy>Michael Burke</cp:lastModifiedBy>
  <cp:revision>188</cp:revision>
  <cp:lastPrinted>2013-02-12T02:21:55Z</cp:lastPrinted>
  <dcterms:created xsi:type="dcterms:W3CDTF">2013-02-10T21:14:48Z</dcterms:created>
  <dcterms:modified xsi:type="dcterms:W3CDTF">2016-09-26T16:14:54Z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2024627113</vt:i4>
  </property>
  <property fmtid="{D5CDD505-2E9C-101B-9397-08002B2CF9AE}" pid="3" name="_NewReviewCycle">
    <vt:lpwstr/>
  </property>
  <property fmtid="{D5CDD505-2E9C-101B-9397-08002B2CF9AE}" pid="4" name="_EmailSubject">
    <vt:lpwstr>updated template</vt:lpwstr>
  </property>
  <property fmtid="{D5CDD505-2E9C-101B-9397-08002B2CF9AE}" pid="5" name="_AuthorEmail">
    <vt:lpwstr>bb502@echo.rutgers.edu</vt:lpwstr>
  </property>
  <property fmtid="{D5CDD505-2E9C-101B-9397-08002B2CF9AE}" pid="6" name="_AuthorEmailDisplayName">
    <vt:lpwstr>Brian Ballentine</vt:lpwstr>
  </property>
</Properties>
</file>